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14630400" cy="8229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7" name="Shape 117"/>
          <p:cNvSpPr/>
          <p:nvPr>
            <p:ph type="sldImg"/>
          </p:nvPr>
        </p:nvSpPr>
        <p:spPr>
          <a:xfrm>
            <a:off x="1143000" y="685800"/>
            <a:ext cx="4572000" cy="3429000"/>
          </a:xfrm>
          <a:prstGeom prst="rect">
            <a:avLst/>
          </a:prstGeom>
        </p:spPr>
        <p:txBody>
          <a:bodyPr/>
          <a:lstStyle/>
          <a:p>
            <a:pPr/>
          </a:p>
        </p:txBody>
      </p:sp>
      <p:sp>
        <p:nvSpPr>
          <p:cNvPr id="118" name="Shape 1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1 master">
    <p:bg>
      <p:bgPr>
        <a:solidFill>
          <a:srgbClr val="000000"/>
        </a:solidFill>
      </p:bgPr>
    </p:bg>
    <p:spTree>
      <p:nvGrpSpPr>
        <p:cNvPr id="1" name=""/>
        <p:cNvGrpSpPr/>
        <p:nvPr/>
      </p:nvGrpSpPr>
      <p:grpSpPr>
        <a:xfrm>
          <a:off x="0" y="0"/>
          <a:ext cx="0" cy="0"/>
          <a:chOff x="0" y="0"/>
          <a:chExt cx="0" cy="0"/>
        </a:xfrm>
      </p:grpSpPr>
      <p:pic>
        <p:nvPicPr>
          <p:cNvPr id="1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1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2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2 master">
    <p:bg>
      <p:bgPr>
        <a:solidFill>
          <a:srgbClr val="000000"/>
        </a:solidFill>
      </p:bgPr>
    </p:bg>
    <p:spTree>
      <p:nvGrpSpPr>
        <p:cNvPr id="1" name=""/>
        <p:cNvGrpSpPr/>
        <p:nvPr/>
      </p:nvGrpSpPr>
      <p:grpSpPr>
        <a:xfrm>
          <a:off x="0" y="0"/>
          <a:ext cx="0" cy="0"/>
          <a:chOff x="0" y="0"/>
          <a:chExt cx="0" cy="0"/>
        </a:xfrm>
      </p:grpSpPr>
      <p:pic>
        <p:nvPicPr>
          <p:cNvPr id="2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2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3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3 master">
    <p:bg>
      <p:bgPr>
        <a:solidFill>
          <a:srgbClr val="000000"/>
        </a:solidFill>
      </p:bgPr>
    </p:bg>
    <p:spTree>
      <p:nvGrpSpPr>
        <p:cNvPr id="1" name=""/>
        <p:cNvGrpSpPr/>
        <p:nvPr/>
      </p:nvGrpSpPr>
      <p:grpSpPr>
        <a:xfrm>
          <a:off x="0" y="0"/>
          <a:ext cx="0" cy="0"/>
          <a:chOff x="0" y="0"/>
          <a:chExt cx="0" cy="0"/>
        </a:xfrm>
      </p:grpSpPr>
      <p:pic>
        <p:nvPicPr>
          <p:cNvPr id="3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3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4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4 master">
    <p:bg>
      <p:bgPr>
        <a:solidFill>
          <a:srgbClr val="000000"/>
        </a:solidFill>
      </p:bgPr>
    </p:bg>
    <p:spTree>
      <p:nvGrpSpPr>
        <p:cNvPr id="1" name=""/>
        <p:cNvGrpSpPr/>
        <p:nvPr/>
      </p:nvGrpSpPr>
      <p:grpSpPr>
        <a:xfrm>
          <a:off x="0" y="0"/>
          <a:ext cx="0" cy="0"/>
          <a:chOff x="0" y="0"/>
          <a:chExt cx="0" cy="0"/>
        </a:xfrm>
      </p:grpSpPr>
      <p:pic>
        <p:nvPicPr>
          <p:cNvPr id="4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4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5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5 master">
    <p:bg>
      <p:bgPr>
        <a:solidFill>
          <a:srgbClr val="000000"/>
        </a:solidFill>
      </p:bgPr>
    </p:bg>
    <p:spTree>
      <p:nvGrpSpPr>
        <p:cNvPr id="1" name=""/>
        <p:cNvGrpSpPr/>
        <p:nvPr/>
      </p:nvGrpSpPr>
      <p:grpSpPr>
        <a:xfrm>
          <a:off x="0" y="0"/>
          <a:ext cx="0" cy="0"/>
          <a:chOff x="0" y="0"/>
          <a:chExt cx="0" cy="0"/>
        </a:xfrm>
      </p:grpSpPr>
      <p:pic>
        <p:nvPicPr>
          <p:cNvPr id="5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5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6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6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6 master">
    <p:bg>
      <p:bgPr>
        <a:solidFill>
          <a:srgbClr val="000000"/>
        </a:solidFill>
      </p:bgPr>
    </p:bg>
    <p:spTree>
      <p:nvGrpSpPr>
        <p:cNvPr id="1" name=""/>
        <p:cNvGrpSpPr/>
        <p:nvPr/>
      </p:nvGrpSpPr>
      <p:grpSpPr>
        <a:xfrm>
          <a:off x="0" y="0"/>
          <a:ext cx="0" cy="0"/>
          <a:chOff x="0" y="0"/>
          <a:chExt cx="0" cy="0"/>
        </a:xfrm>
      </p:grpSpPr>
      <p:pic>
        <p:nvPicPr>
          <p:cNvPr id="6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6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7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7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7 master">
    <p:bg>
      <p:bgPr>
        <a:solidFill>
          <a:srgbClr val="000000"/>
        </a:solidFill>
      </p:bgPr>
    </p:bg>
    <p:spTree>
      <p:nvGrpSpPr>
        <p:cNvPr id="1" name=""/>
        <p:cNvGrpSpPr/>
        <p:nvPr/>
      </p:nvGrpSpPr>
      <p:grpSpPr>
        <a:xfrm>
          <a:off x="0" y="0"/>
          <a:ext cx="0" cy="0"/>
          <a:chOff x="0" y="0"/>
          <a:chExt cx="0" cy="0"/>
        </a:xfrm>
      </p:grpSpPr>
      <p:pic>
        <p:nvPicPr>
          <p:cNvPr id="7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7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8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8 master">
    <p:bg>
      <p:bgPr>
        <a:solidFill>
          <a:srgbClr val="000000"/>
        </a:solidFill>
      </p:bgPr>
    </p:bg>
    <p:spTree>
      <p:nvGrpSpPr>
        <p:cNvPr id="1" name=""/>
        <p:cNvGrpSpPr/>
        <p:nvPr/>
      </p:nvGrpSpPr>
      <p:grpSpPr>
        <a:xfrm>
          <a:off x="0" y="0"/>
          <a:ext cx="0" cy="0"/>
          <a:chOff x="0" y="0"/>
          <a:chExt cx="0" cy="0"/>
        </a:xfrm>
      </p:grpSpPr>
      <p:pic>
        <p:nvPicPr>
          <p:cNvPr id="8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8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9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9 master">
    <p:bg>
      <p:bgPr>
        <a:solidFill>
          <a:srgbClr val="000000"/>
        </a:solidFill>
      </p:bgPr>
    </p:bg>
    <p:spTree>
      <p:nvGrpSpPr>
        <p:cNvPr id="1" name=""/>
        <p:cNvGrpSpPr/>
        <p:nvPr/>
      </p:nvGrpSpPr>
      <p:grpSpPr>
        <a:xfrm>
          <a:off x="0" y="0"/>
          <a:ext cx="0" cy="0"/>
          <a:chOff x="0" y="0"/>
          <a:chExt cx="0" cy="0"/>
        </a:xfrm>
      </p:grpSpPr>
      <p:pic>
        <p:nvPicPr>
          <p:cNvPr id="9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9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10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lide 10 master">
    <p:bg>
      <p:bgPr>
        <a:solidFill>
          <a:srgbClr val="000000"/>
        </a:solidFill>
      </p:bgPr>
    </p:bg>
    <p:spTree>
      <p:nvGrpSpPr>
        <p:cNvPr id="1" name=""/>
        <p:cNvGrpSpPr/>
        <p:nvPr/>
      </p:nvGrpSpPr>
      <p:grpSpPr>
        <a:xfrm>
          <a:off x="0" y="0"/>
          <a:ext cx="0" cy="0"/>
          <a:chOff x="0" y="0"/>
          <a:chExt cx="0" cy="0"/>
        </a:xfrm>
      </p:grpSpPr>
      <p:pic>
        <p:nvPicPr>
          <p:cNvPr id="108" name="Image 0" descr="Image 0"/>
          <p:cNvPicPr>
            <a:picLocks noChangeAspect="1"/>
          </p:cNvPicPr>
          <p:nvPr/>
        </p:nvPicPr>
        <p:blipFill>
          <a:blip r:embed="rId2">
            <a:extLst/>
          </a:blip>
          <a:stretch>
            <a:fillRect/>
          </a:stretch>
        </p:blipFill>
        <p:spPr>
          <a:xfrm>
            <a:off x="0" y="0"/>
            <a:ext cx="14630400" cy="8229600"/>
          </a:xfrm>
          <a:prstGeom prst="rect">
            <a:avLst/>
          </a:prstGeom>
          <a:ln w="12700">
            <a:miter lim="400000"/>
          </a:ln>
        </p:spPr>
      </p:pic>
      <p:sp>
        <p:nvSpPr>
          <p:cNvPr id="109" name="Shape 0"/>
          <p:cNvSpPr/>
          <p:nvPr/>
        </p:nvSpPr>
        <p:spPr>
          <a:xfrm>
            <a:off x="0" y="0"/>
            <a:ext cx="14630400" cy="8229600"/>
          </a:xfrm>
          <a:prstGeom prst="rect">
            <a:avLst/>
          </a:prstGeom>
          <a:solidFill>
            <a:srgbClr val="0A0A0A">
              <a:alpha val="95000"/>
            </a:srgbClr>
          </a:solidFill>
          <a:ln w="12700">
            <a:miter lim="400000"/>
          </a:ln>
        </p:spPr>
        <p:txBody>
          <a:bodyPr lIns="45719" rIns="45719"/>
          <a:lstStyle/>
          <a:p>
            <a:pPr/>
          </a:p>
        </p:txBody>
      </p:sp>
      <p:pic>
        <p:nvPicPr>
          <p:cNvPr id="110" name="Image 1" descr="Image 1">
            <a:hlinkClick r:id="rId3" invalidUrl="" action="" tgtFrame="" tooltip="" history="1" highlightClick="0" endSnd="0"/>
          </p:cNvPr>
          <p:cNvPicPr>
            <a:picLocks noChangeAspect="1"/>
          </p:cNvPicPr>
          <p:nvPr/>
        </p:nvPicPr>
        <p:blipFill>
          <a:blip r:embed="rId4">
            <a:extLst/>
          </a:blip>
          <a:stretch>
            <a:fillRect/>
          </a:stretch>
        </p:blipFill>
        <p:spPr>
          <a:xfrm>
            <a:off x="12839214" y="7749540"/>
            <a:ext cx="1722606" cy="411481"/>
          </a:xfrm>
          <a:prstGeom prst="rect">
            <a:avLst/>
          </a:prstGeom>
          <a:ln w="12700">
            <a:miter lim="400000"/>
          </a:ln>
        </p:spPr>
      </p:pic>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731520" y="110489"/>
            <a:ext cx="13167361" cy="1809751"/>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3" name="Body Level One…"/>
          <p:cNvSpPr txBox="1"/>
          <p:nvPr>
            <p:ph type="body" idx="1"/>
          </p:nvPr>
        </p:nvSpPr>
        <p:spPr>
          <a:xfrm>
            <a:off x="731520" y="1920239"/>
            <a:ext cx="13167361" cy="6309362"/>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7071359" y="7408545"/>
            <a:ext cx="3413761" cy="438150"/>
          </a:xfrm>
          <a:prstGeom prst="rect">
            <a:avLst/>
          </a:prstGeom>
          <a:ln w="12700">
            <a:miter lim="400000"/>
          </a:ln>
        </p:spPr>
        <p:txBody>
          <a:bodyPr wrap="none" lIns="45719" rIns="45719" anchor="ctr">
            <a:spAutoFit/>
          </a:bodyPr>
          <a:lstStyle>
            <a:lvl1pPr algn="r">
              <a:defRPr sz="1200">
                <a:latin typeface="+mn-lt"/>
                <a:ea typeface="+mn-ea"/>
                <a:cs typeface="+mn-cs"/>
                <a:sym typeface="Helvetica"/>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musichall.org/" TargetMode="External"/><Relationship Id="rId3"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 Id="rId3" Type="http://schemas.openxmlformats.org/officeDocument/2006/relationships/hyperlink" Target="https://www.example.com/motown-museum-expansion" TargetMode="External"/><Relationship Id="rId4" Type="http://schemas.openxmlformats.org/officeDocument/2006/relationships/image" Target="../media/image10.png"/><Relationship Id="rId5" Type="http://schemas.openxmlformats.org/officeDocument/2006/relationships/hyperlink" Target="https://www.example.com/detroit-jazz-festival" TargetMode="External"/><Relationship Id="rId6" Type="http://schemas.openxmlformats.org/officeDocument/2006/relationships/image" Target="../media/image11.png"/><Relationship Id="rId7" Type="http://schemas.openxmlformats.org/officeDocument/2006/relationships/hyperlink" Target="https://www.example.com/detroit-electronic-music"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hyperlink" Target="https://www.nba.com/pistons/" TargetMode="External"/><Relationship Id="rId4" Type="http://schemas.openxmlformats.org/officeDocument/2006/relationships/image" Target="../media/image13.png"/><Relationship Id="rId5" Type="http://schemas.openxmlformats.org/officeDocument/2006/relationships/hyperlink" Target="https://www.nhl.com/redwings/" TargetMode="External"/><Relationship Id="rId6" Type="http://schemas.openxmlformats.org/officeDocument/2006/relationships/image" Target="../media/image14.png"/><Relationship Id="rId7" Type="http://schemas.openxmlformats.org/officeDocument/2006/relationships/hyperlink" Target="https://www.example.com/detroit-local-sports"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png"/><Relationship Id="rId3" Type="http://schemas.openxmlformats.org/officeDocument/2006/relationships/hyperlink" Target="https://www.example.com/jasmine-jazz-evans" TargetMode="External"/><Relationship Id="rId4" Type="http://schemas.openxmlformats.org/officeDocument/2006/relationships/image" Target="../media/image16.png"/><Relationship Id="rId5" Type="http://schemas.openxmlformats.org/officeDocument/2006/relationships/hyperlink" Target="https://www.example.com/dj-cypher" TargetMode="External"/><Relationship Id="rId6" Type="http://schemas.openxmlformats.org/officeDocument/2006/relationships/image" Target="../media/image17.png"/><Relationship Id="rId7" Type="http://schemas.openxmlformats.org/officeDocument/2006/relationships/hyperlink" Target="https://www.example.com/marcus-motown-king" TargetMode="External"/><Relationship Id="rId8" Type="http://schemas.openxmlformats.org/officeDocument/2006/relationships/image" Target="../media/image18.png"/><Relationship Id="rId9" Type="http://schemas.openxmlformats.org/officeDocument/2006/relationships/hyperlink" Target="https://www.example.com/lyric-flow"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png"/><Relationship Id="rId3" Type="http://schemas.openxmlformats.org/officeDocument/2006/relationships/hyperlink" Target="%23" TargetMode="External"/><Relationship Id="rId4" Type="http://schemas.openxmlformats.org/officeDocument/2006/relationships/image" Target="../media/image20.png"/><Relationship Id="rId5" Type="http://schemas.openxmlformats.org/officeDocument/2006/relationships/image" Target="../media/image2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www.thevlistshow.com" TargetMode="Externa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0" name="Image 0" descr="Image 0"/>
          <p:cNvPicPr>
            <a:picLocks noChangeAspect="1"/>
          </p:cNvPicPr>
          <p:nvPr/>
        </p:nvPicPr>
        <p:blipFill>
          <a:blip r:embed="rId2">
            <a:extLst/>
          </a:blip>
          <a:stretch>
            <a:fillRect/>
          </a:stretch>
        </p:blipFill>
        <p:spPr>
          <a:xfrm>
            <a:off x="0" y="0"/>
            <a:ext cx="5486400" cy="8229600"/>
          </a:xfrm>
          <a:prstGeom prst="rect">
            <a:avLst/>
          </a:prstGeom>
          <a:ln w="12700">
            <a:miter lim="400000"/>
          </a:ln>
        </p:spPr>
      </p:pic>
      <p:sp>
        <p:nvSpPr>
          <p:cNvPr id="121" name="Text 0"/>
          <p:cNvSpPr txBox="1"/>
          <p:nvPr/>
        </p:nvSpPr>
        <p:spPr>
          <a:xfrm>
            <a:off x="6244709" y="1348620"/>
            <a:ext cx="7627382" cy="21198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5600"/>
              </a:lnSpc>
              <a:defRPr sz="4400">
                <a:solidFill>
                  <a:srgbClr val="FAEBEB"/>
                </a:solidFill>
                <a:latin typeface="Dela Gothic One"/>
                <a:ea typeface="Dela Gothic One"/>
                <a:cs typeface="Dela Gothic One"/>
                <a:sym typeface="Dela Gothic One"/>
              </a:defRPr>
            </a:lvl1pPr>
          </a:lstStyle>
          <a:p>
            <a:pPr/>
            <a:r>
              <a:t>The V List Entertainment Online Mag: Detroit Edition Volume 2</a:t>
            </a:r>
          </a:p>
        </p:txBody>
      </p:sp>
      <p:sp>
        <p:nvSpPr>
          <p:cNvPr id="122" name="Text 1"/>
          <p:cNvSpPr txBox="1"/>
          <p:nvPr/>
        </p:nvSpPr>
        <p:spPr>
          <a:xfrm>
            <a:off x="6244709" y="4524375"/>
            <a:ext cx="7627382" cy="16955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Welcome to the second volume of the V List Entertainment Update, bringing you the latest and greatest from Detroit's thriving music and entertainment scene. This edition features exclusive coverage of the upcoming Bootsy concert event with special guests and behind-the-scenes access you won't find anywhere else.</a:t>
            </a:r>
          </a:p>
        </p:txBody>
      </p:sp>
      <p:sp>
        <p:nvSpPr>
          <p:cNvPr id="123" name="Shape 2"/>
          <p:cNvSpPr/>
          <p:nvPr/>
        </p:nvSpPr>
        <p:spPr>
          <a:xfrm>
            <a:off x="6244709" y="6517837"/>
            <a:ext cx="346592" cy="346592"/>
          </a:xfrm>
          <a:prstGeom prst="roundRect">
            <a:avLst>
              <a:gd name="adj" fmla="val 50000"/>
            </a:avLst>
          </a:prstGeom>
          <a:solidFill>
            <a:srgbClr val="702BD0"/>
          </a:solidFill>
          <a:ln w="7620">
            <a:solidFill>
              <a:srgbClr val="38383C"/>
            </a:solidFill>
          </a:ln>
        </p:spPr>
        <p:txBody>
          <a:bodyPr lIns="45719" rIns="45719"/>
          <a:lstStyle/>
          <a:p>
            <a:pPr/>
          </a:p>
        </p:txBody>
      </p:sp>
      <p:sp>
        <p:nvSpPr>
          <p:cNvPr id="124" name="Text 3"/>
          <p:cNvSpPr txBox="1"/>
          <p:nvPr/>
        </p:nvSpPr>
        <p:spPr>
          <a:xfrm>
            <a:off x="6347454" y="6642378"/>
            <a:ext cx="141102" cy="1270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lnSpc>
                <a:spcPts val="700"/>
              </a:lnSpc>
              <a:defRPr sz="700">
                <a:solidFill>
                  <a:srgbClr val="FFFFFF"/>
                </a:solidFill>
                <a:latin typeface="DM Sans Medium"/>
                <a:ea typeface="DM Sans Medium"/>
                <a:cs typeface="DM Sans Medium"/>
                <a:sym typeface="DM Sans Medium"/>
              </a:defRPr>
            </a:lvl1pPr>
          </a:lstStyle>
          <a:p>
            <a:pPr/>
            <a:r>
              <a:t>DD</a:t>
            </a:r>
          </a:p>
        </p:txBody>
      </p:sp>
      <p:sp>
        <p:nvSpPr>
          <p:cNvPr id="125" name="Text 4"/>
          <p:cNvSpPr txBox="1"/>
          <p:nvPr/>
        </p:nvSpPr>
        <p:spPr>
          <a:xfrm>
            <a:off x="6699528" y="6501646"/>
            <a:ext cx="2265717" cy="35597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900"/>
              </a:lnSpc>
              <a:defRPr b="1" sz="2100">
                <a:solidFill>
                  <a:srgbClr val="FFE5E5"/>
                </a:solidFill>
                <a:latin typeface="DM Sans Bold"/>
                <a:ea typeface="DM Sans Bold"/>
                <a:cs typeface="DM Sans Bold"/>
                <a:sym typeface="DM Sans Bold"/>
              </a:defRPr>
            </a:lvl1pPr>
          </a:lstStyle>
          <a:p>
            <a:pPr/>
            <a:r>
              <a:t>by Derek Denham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Text 0"/>
          <p:cNvSpPr txBox="1"/>
          <p:nvPr/>
        </p:nvSpPr>
        <p:spPr>
          <a:xfrm>
            <a:off x="719613" y="565427"/>
            <a:ext cx="13191175" cy="66115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5300"/>
              </a:lnSpc>
              <a:defRPr sz="4200">
                <a:solidFill>
                  <a:srgbClr val="FAEBEB"/>
                </a:solidFill>
                <a:latin typeface="Dela Gothic One"/>
                <a:ea typeface="Dela Gothic One"/>
                <a:cs typeface="Dela Gothic One"/>
                <a:sym typeface="Dela Gothic One"/>
              </a:defRPr>
            </a:lvl1pPr>
          </a:lstStyle>
          <a:p>
            <a:pPr/>
            <a:r>
              <a:t>Breaking News: ZAPP BAND honoring Bootsy Collins</a:t>
            </a:r>
          </a:p>
        </p:txBody>
      </p:sp>
      <p:sp>
        <p:nvSpPr>
          <p:cNvPr id="128" name="Text 1"/>
          <p:cNvSpPr txBox="1"/>
          <p:nvPr/>
        </p:nvSpPr>
        <p:spPr>
          <a:xfrm>
            <a:off x="719614" y="2411610"/>
            <a:ext cx="6344842" cy="12532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500"/>
              </a:lnSpc>
              <a:defRPr sz="1600">
                <a:solidFill>
                  <a:srgbClr val="FFE5E5"/>
                </a:solidFill>
                <a:latin typeface="DM Sans"/>
                <a:ea typeface="DM Sans"/>
                <a:cs typeface="DM Sans"/>
                <a:sym typeface="DM Sans"/>
              </a:defRPr>
            </a:pPr>
            <a:r>
              <a:t>Get ready, Detroit! On </a:t>
            </a:r>
            <a:r>
              <a:rPr b="1"/>
              <a:t>August 8</a:t>
            </a:r>
            <a:r>
              <a:t>, the legendary </a:t>
            </a:r>
            <a:r>
              <a:rPr b="1"/>
              <a:t>ZAPP Band</a:t>
            </a:r>
            <a:r>
              <a:t> will be hitting the stage at </a:t>
            </a:r>
            <a:r>
              <a:rPr b="1"/>
              <a:t>Music Hall</a:t>
            </a:r>
            <a:r>
              <a:t> to </a:t>
            </a:r>
            <a:r>
              <a:rPr b="1"/>
              <a:t>honor in-person funk icon Bootsy Collins</a:t>
            </a:r>
            <a:r>
              <a:t> in a night packed with unforgettable grooves and high-energy performances.</a:t>
            </a:r>
          </a:p>
        </p:txBody>
      </p:sp>
      <p:sp>
        <p:nvSpPr>
          <p:cNvPr id="129" name="Text 2"/>
          <p:cNvSpPr txBox="1"/>
          <p:nvPr/>
        </p:nvSpPr>
        <p:spPr>
          <a:xfrm>
            <a:off x="719614" y="3912513"/>
            <a:ext cx="6344842" cy="12532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500"/>
              </a:lnSpc>
              <a:defRPr sz="1600">
                <a:solidFill>
                  <a:srgbClr val="FFE5E5"/>
                </a:solidFill>
                <a:latin typeface="DM Sans"/>
                <a:ea typeface="DM Sans"/>
                <a:cs typeface="DM Sans"/>
                <a:sym typeface="DM Sans"/>
              </a:defRPr>
            </a:pPr>
            <a:r>
              <a:t>This star-studded celebration will feature </a:t>
            </a:r>
            <a:r>
              <a:rPr b="1"/>
              <a:t>special guests</a:t>
            </a:r>
            <a:r>
              <a:t> including </a:t>
            </a:r>
            <a:r>
              <a:rPr b="1"/>
              <a:t>Kern Brantley and D-Town Funk, One Way, Lil Asmar</a:t>
            </a:r>
            <a:r>
              <a:t>, and </a:t>
            </a:r>
            <a:r>
              <a:rPr b="1"/>
              <a:t>many more</a:t>
            </a:r>
            <a:r>
              <a:t>. Don’t miss the </a:t>
            </a:r>
            <a:r>
              <a:rPr b="1"/>
              <a:t>exclusive on-stage Q&amp;A at 7 PM</a:t>
            </a:r>
            <a:r>
              <a:t>, hosted by the  </a:t>
            </a:r>
            <a:r>
              <a:rPr b="1"/>
              <a:t>V List's Val Berry</a:t>
            </a:r>
            <a:r>
              <a:t>, followed by the main show kicking off at </a:t>
            </a:r>
            <a:r>
              <a:rPr b="1"/>
              <a:t>8 PM</a:t>
            </a:r>
            <a:r>
              <a:t>.</a:t>
            </a:r>
          </a:p>
        </p:txBody>
      </p:sp>
      <p:sp>
        <p:nvSpPr>
          <p:cNvPr id="130" name="Text 3"/>
          <p:cNvSpPr txBox="1"/>
          <p:nvPr/>
        </p:nvSpPr>
        <p:spPr>
          <a:xfrm>
            <a:off x="719614" y="5742383"/>
            <a:ext cx="6344842" cy="93573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500"/>
              </a:lnSpc>
              <a:defRPr sz="1600">
                <a:solidFill>
                  <a:srgbClr val="FFE5E5"/>
                </a:solidFill>
                <a:latin typeface="DM Sans"/>
                <a:ea typeface="DM Sans"/>
                <a:cs typeface="DM Sans"/>
                <a:sym typeface="DM Sans"/>
              </a:defRPr>
            </a:pPr>
            <a:r>
              <a:t>Experience the cosmic funk, killer visuals, and deep musical legacy in one electric night. </a:t>
            </a:r>
            <a:r>
              <a:rPr b="1"/>
              <a:t>Tickets are on sale now at </a:t>
            </a:r>
            <a:r>
              <a:rPr b="1" u="sng">
                <a:solidFill>
                  <a:srgbClr val="0563C1"/>
                </a:solidFill>
                <a:uFill>
                  <a:solidFill>
                    <a:srgbClr val="0563C1"/>
                  </a:solidFill>
                </a:uFill>
                <a:hlinkClick r:id="rId2" invalidUrl="" action="" tgtFrame="" tooltip="" history="1" highlightClick="0" endSnd="0"/>
              </a:rPr>
              <a:t>musichall.org</a:t>
            </a:r>
            <a:r>
              <a:t> — lock yours in before they’re gone!</a:t>
            </a:r>
          </a:p>
        </p:txBody>
      </p:sp>
      <p:pic>
        <p:nvPicPr>
          <p:cNvPr id="131" name="Image 0" descr="Image 0"/>
          <p:cNvPicPr>
            <a:picLocks noChangeAspect="1"/>
          </p:cNvPicPr>
          <p:nvPr/>
        </p:nvPicPr>
        <p:blipFill>
          <a:blip r:embed="rId3">
            <a:extLst/>
          </a:blip>
          <a:stretch>
            <a:fillRect/>
          </a:stretch>
        </p:blipFill>
        <p:spPr>
          <a:xfrm>
            <a:off x="7573565" y="2457806"/>
            <a:ext cx="6344842" cy="4341140"/>
          </a:xfrm>
          <a:prstGeom prst="rect">
            <a:avLst/>
          </a:prstGeom>
          <a:ln w="12700">
            <a:miter lim="400000"/>
          </a:ln>
        </p:spPr>
      </p:pic>
      <p:sp>
        <p:nvSpPr>
          <p:cNvPr id="132" name="Text 5"/>
          <p:cNvSpPr txBox="1"/>
          <p:nvPr/>
        </p:nvSpPr>
        <p:spPr>
          <a:xfrm>
            <a:off x="7881936" y="7030163"/>
            <a:ext cx="6036470" cy="6182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500"/>
              </a:lnSpc>
              <a:defRPr sz="1600">
                <a:solidFill>
                  <a:srgbClr val="FFE5E5"/>
                </a:solidFill>
                <a:latin typeface="DM Sans"/>
                <a:ea typeface="DM Sans"/>
                <a:cs typeface="DM Sans"/>
                <a:sym typeface="DM Sans"/>
              </a:defRPr>
            </a:lvl1pPr>
          </a:lstStyle>
          <a:p>
            <a:pPr/>
            <a:r>
              <a:t>Mark your calendars for what will be the funkiest night Detroit has seen in years!</a:t>
            </a:r>
          </a:p>
        </p:txBody>
      </p:sp>
      <p:sp>
        <p:nvSpPr>
          <p:cNvPr id="133" name="Shape 6"/>
          <p:cNvSpPr/>
          <p:nvPr/>
        </p:nvSpPr>
        <p:spPr>
          <a:xfrm>
            <a:off x="7573565" y="7030163"/>
            <a:ext cx="22861" cy="657940"/>
          </a:xfrm>
          <a:prstGeom prst="rect">
            <a:avLst/>
          </a:prstGeom>
          <a:solidFill>
            <a:srgbClr val="C91313"/>
          </a:solidFill>
          <a:ln w="12700">
            <a:miter lim="400000"/>
          </a:ln>
        </p:spPr>
        <p:txBody>
          <a:bodyPr lIns="45719" rIns="45719"/>
          <a:lstStyle/>
          <a:p>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Text 0"/>
          <p:cNvSpPr txBox="1"/>
          <p:nvPr/>
        </p:nvSpPr>
        <p:spPr>
          <a:xfrm>
            <a:off x="758308" y="1213723"/>
            <a:ext cx="13113784" cy="6974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5600"/>
              </a:lnSpc>
              <a:defRPr sz="4400">
                <a:solidFill>
                  <a:srgbClr val="FAEBEB"/>
                </a:solidFill>
                <a:latin typeface="Dela Gothic One"/>
                <a:ea typeface="Dela Gothic One"/>
                <a:cs typeface="Dela Gothic One"/>
                <a:sym typeface="Dela Gothic One"/>
              </a:defRPr>
            </a:lvl1pPr>
          </a:lstStyle>
          <a:p>
            <a:pPr/>
            <a:r>
              <a:t>Val Berry's Exclusive Role as Q&amp;A Moderator</a:t>
            </a:r>
          </a:p>
        </p:txBody>
      </p:sp>
      <p:sp>
        <p:nvSpPr>
          <p:cNvPr id="136" name="Text 1"/>
          <p:cNvSpPr txBox="1"/>
          <p:nvPr/>
        </p:nvSpPr>
        <p:spPr>
          <a:xfrm>
            <a:off x="758308" y="3158966"/>
            <a:ext cx="6292574" cy="13526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The V List's own Val Berry will take center stage as the official moderator for this unprecedented pre-concert Q&amp;A session. As one of Detroit's most respected media correspondents, Val brings deep knowledge and interviewing expertise to this special event.</a:t>
            </a:r>
          </a:p>
        </p:txBody>
      </p:sp>
      <p:sp>
        <p:nvSpPr>
          <p:cNvPr id="137" name="Text 2"/>
          <p:cNvSpPr txBox="1"/>
          <p:nvPr/>
        </p:nvSpPr>
        <p:spPr>
          <a:xfrm>
            <a:off x="758308" y="5087422"/>
            <a:ext cx="6292574" cy="16955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Val has been preparing extensively for this event, researching Bootsy's legendary career from his early days with James Brown through Parliament-Funkadelic and beyond. Fans can expect insightful questions that will reveal new aspects of Bootsy's artistic journey.</a:t>
            </a:r>
          </a:p>
        </p:txBody>
      </p:sp>
      <p:pic>
        <p:nvPicPr>
          <p:cNvPr id="138" name="Image 0" descr="Image 0"/>
          <p:cNvPicPr>
            <a:picLocks noChangeAspect="1"/>
          </p:cNvPicPr>
          <p:nvPr/>
        </p:nvPicPr>
        <p:blipFill>
          <a:blip r:embed="rId2">
            <a:extLst/>
          </a:blip>
          <a:stretch>
            <a:fillRect/>
          </a:stretch>
        </p:blipFill>
        <p:spPr>
          <a:xfrm>
            <a:off x="7587139" y="3207781"/>
            <a:ext cx="6292573" cy="3520204"/>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Text 0"/>
          <p:cNvSpPr txBox="1"/>
          <p:nvPr/>
        </p:nvSpPr>
        <p:spPr>
          <a:xfrm>
            <a:off x="463390" y="365284"/>
            <a:ext cx="7668848" cy="424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3400"/>
              </a:lnSpc>
              <a:defRPr sz="2700">
                <a:solidFill>
                  <a:srgbClr val="FAEBEB"/>
                </a:solidFill>
                <a:latin typeface="Dela Gothic One"/>
                <a:ea typeface="Dela Gothic One"/>
                <a:cs typeface="Dela Gothic One"/>
                <a:sym typeface="Dela Gothic One"/>
              </a:defRPr>
            </a:lvl1pPr>
          </a:lstStyle>
          <a:p>
            <a:pPr/>
            <a:r>
              <a:t>Star-Studded Panel: Zap, Kern Brantley, and More</a:t>
            </a:r>
          </a:p>
        </p:txBody>
      </p:sp>
      <p:pic>
        <p:nvPicPr>
          <p:cNvPr id="141" name="Image 0" descr="Image 0"/>
          <p:cNvPicPr>
            <a:picLocks noChangeAspect="1"/>
          </p:cNvPicPr>
          <p:nvPr/>
        </p:nvPicPr>
        <p:blipFill>
          <a:blip r:embed="rId2">
            <a:extLst/>
          </a:blip>
          <a:stretch>
            <a:fillRect/>
          </a:stretch>
        </p:blipFill>
        <p:spPr>
          <a:xfrm>
            <a:off x="463390" y="1065490"/>
            <a:ext cx="3309939" cy="2045613"/>
          </a:xfrm>
          <a:prstGeom prst="rect">
            <a:avLst/>
          </a:prstGeom>
          <a:ln w="12700">
            <a:miter lim="400000"/>
          </a:ln>
        </p:spPr>
      </p:pic>
      <p:sp>
        <p:nvSpPr>
          <p:cNvPr id="142" name="Text 1"/>
          <p:cNvSpPr txBox="1"/>
          <p:nvPr/>
        </p:nvSpPr>
        <p:spPr>
          <a:xfrm>
            <a:off x="3905725" y="1065490"/>
            <a:ext cx="945581" cy="21069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700"/>
              </a:lnSpc>
              <a:defRPr sz="1300">
                <a:solidFill>
                  <a:srgbClr val="FFE5E5"/>
                </a:solidFill>
                <a:latin typeface="Dela Gothic One"/>
                <a:ea typeface="Dela Gothic One"/>
                <a:cs typeface="Dela Gothic One"/>
                <a:sym typeface="Dela Gothic One"/>
              </a:defRPr>
            </a:lvl1pPr>
          </a:lstStyle>
          <a:p>
            <a:pPr/>
            <a:r>
              <a:t>ZAPP BAND</a:t>
            </a:r>
          </a:p>
        </p:txBody>
      </p:sp>
      <p:sp>
        <p:nvSpPr>
          <p:cNvPr id="143" name="Text 2"/>
          <p:cNvSpPr txBox="1"/>
          <p:nvPr/>
        </p:nvSpPr>
        <p:spPr>
          <a:xfrm>
            <a:off x="3905725" y="1362551"/>
            <a:ext cx="10261284" cy="39496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600"/>
              </a:lnSpc>
              <a:defRPr sz="1000">
                <a:solidFill>
                  <a:srgbClr val="FFE5E5"/>
                </a:solidFill>
                <a:latin typeface="DM Sans"/>
                <a:ea typeface="DM Sans"/>
                <a:cs typeface="DM Sans"/>
                <a:sym typeface="DM Sans"/>
              </a:defRPr>
            </a:lvl1pPr>
          </a:lstStyle>
          <a:p>
            <a:pPr/>
            <a:r>
              <a:t>Legendary funk band  known for their electrifying performances and clever lyrics, the tight -knit gorup's songs demonstate a wicked ablility to tell colorful stories and write solid, memorable hooks.</a:t>
            </a:r>
          </a:p>
        </p:txBody>
      </p:sp>
      <p:pic>
        <p:nvPicPr>
          <p:cNvPr id="144" name="Image 1" descr="Image 1"/>
          <p:cNvPicPr>
            <a:picLocks noChangeAspect="1"/>
          </p:cNvPicPr>
          <p:nvPr/>
        </p:nvPicPr>
        <p:blipFill>
          <a:blip r:embed="rId3">
            <a:extLst/>
          </a:blip>
          <a:stretch>
            <a:fillRect/>
          </a:stretch>
        </p:blipFill>
        <p:spPr>
          <a:xfrm>
            <a:off x="463390" y="3442096"/>
            <a:ext cx="3309939" cy="2045614"/>
          </a:xfrm>
          <a:prstGeom prst="rect">
            <a:avLst/>
          </a:prstGeom>
          <a:ln w="12700">
            <a:miter lim="400000"/>
          </a:ln>
        </p:spPr>
      </p:pic>
      <p:sp>
        <p:nvSpPr>
          <p:cNvPr id="145" name="Text 3"/>
          <p:cNvSpPr txBox="1"/>
          <p:nvPr/>
        </p:nvSpPr>
        <p:spPr>
          <a:xfrm>
            <a:off x="3905725" y="3442096"/>
            <a:ext cx="1012975" cy="21069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700"/>
              </a:lnSpc>
              <a:defRPr sz="1300">
                <a:solidFill>
                  <a:srgbClr val="FFE5E5"/>
                </a:solidFill>
                <a:latin typeface="Dela Gothic One"/>
                <a:ea typeface="Dela Gothic One"/>
                <a:cs typeface="Dela Gothic One"/>
                <a:sym typeface="Dela Gothic One"/>
              </a:defRPr>
            </a:lvl1pPr>
          </a:lstStyle>
          <a:p>
            <a:pPr/>
            <a:r>
              <a:t>Kern Brantley</a:t>
            </a:r>
          </a:p>
        </p:txBody>
      </p:sp>
      <p:sp>
        <p:nvSpPr>
          <p:cNvPr id="146" name="Text 4"/>
          <p:cNvSpPr txBox="1"/>
          <p:nvPr/>
        </p:nvSpPr>
        <p:spPr>
          <a:xfrm>
            <a:off x="3905725" y="3739157"/>
            <a:ext cx="10261284" cy="39496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600"/>
              </a:lnSpc>
              <a:defRPr sz="1000">
                <a:solidFill>
                  <a:srgbClr val="FFE5E5"/>
                </a:solidFill>
                <a:latin typeface="DM Sans"/>
                <a:ea typeface="DM Sans"/>
                <a:cs typeface="DM Sans"/>
                <a:sym typeface="DM Sans"/>
              </a:defRPr>
            </a:lvl1pPr>
          </a:lstStyle>
          <a:p>
            <a:pPr/>
            <a:r>
              <a:t>Acclaimed bassist and music director who has worked with Lady Gaga, Beyoncé, and other major artists. Born and raised in Detroit, Kern gleaned his style listening to the celebrated Motown artists of the 60's and 70's.</a:t>
            </a:r>
          </a:p>
        </p:txBody>
      </p:sp>
      <p:pic>
        <p:nvPicPr>
          <p:cNvPr id="147" name="Image 2" descr="Image 2"/>
          <p:cNvPicPr>
            <a:picLocks noChangeAspect="1"/>
          </p:cNvPicPr>
          <p:nvPr/>
        </p:nvPicPr>
        <p:blipFill>
          <a:blip r:embed="rId4">
            <a:extLst/>
          </a:blip>
          <a:stretch>
            <a:fillRect/>
          </a:stretch>
        </p:blipFill>
        <p:spPr>
          <a:xfrm>
            <a:off x="463390" y="5818702"/>
            <a:ext cx="3309939" cy="2045614"/>
          </a:xfrm>
          <a:prstGeom prst="rect">
            <a:avLst/>
          </a:prstGeom>
          <a:ln w="12700">
            <a:miter lim="400000"/>
          </a:ln>
        </p:spPr>
      </p:pic>
      <p:sp>
        <p:nvSpPr>
          <p:cNvPr id="148" name="Text 5"/>
          <p:cNvSpPr txBox="1"/>
          <p:nvPr/>
        </p:nvSpPr>
        <p:spPr>
          <a:xfrm>
            <a:off x="3905725" y="5818702"/>
            <a:ext cx="1123096" cy="21069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700"/>
              </a:lnSpc>
              <a:defRPr sz="1300">
                <a:solidFill>
                  <a:srgbClr val="FFE5E5"/>
                </a:solidFill>
                <a:latin typeface="Dela Gothic One"/>
                <a:ea typeface="Dela Gothic One"/>
                <a:cs typeface="Dela Gothic One"/>
                <a:sym typeface="Dela Gothic One"/>
              </a:defRPr>
            </a:lvl1pPr>
          </a:lstStyle>
          <a:p>
            <a:pPr/>
            <a:r>
              <a:t>Special Guests</a:t>
            </a:r>
          </a:p>
        </p:txBody>
      </p:sp>
      <p:sp>
        <p:nvSpPr>
          <p:cNvPr id="149" name="Text 6"/>
          <p:cNvSpPr txBox="1"/>
          <p:nvPr/>
        </p:nvSpPr>
        <p:spPr>
          <a:xfrm>
            <a:off x="3905725" y="6115763"/>
            <a:ext cx="9106286" cy="19176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600"/>
              </a:lnSpc>
              <a:defRPr sz="1000">
                <a:solidFill>
                  <a:srgbClr val="FFE5E5"/>
                </a:solidFill>
                <a:latin typeface="DM Sans"/>
                <a:ea typeface="DM Sans"/>
                <a:cs typeface="DM Sans"/>
                <a:sym typeface="DM Sans"/>
              </a:defRPr>
            </a:lvl1pPr>
          </a:lstStyle>
          <a:p>
            <a:pPr/>
            <a:r>
              <a:t>Additional surprise panelists from Detroit's rich musical heritage will join the conversation, offering unique perspectives on funk, soul, and the city's musical legacy.</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ext 0"/>
          <p:cNvSpPr txBox="1"/>
          <p:nvPr/>
        </p:nvSpPr>
        <p:spPr>
          <a:xfrm>
            <a:off x="758308" y="785573"/>
            <a:ext cx="6845177" cy="6974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5600"/>
              </a:lnSpc>
              <a:defRPr sz="4400">
                <a:solidFill>
                  <a:srgbClr val="FAEBEB"/>
                </a:solidFill>
                <a:latin typeface="Dela Gothic One"/>
                <a:ea typeface="Dela Gothic One"/>
                <a:cs typeface="Dela Gothic One"/>
                <a:sym typeface="Dela Gothic One"/>
              </a:defRPr>
            </a:lvl1pPr>
          </a:lstStyle>
          <a:p>
            <a:pPr/>
            <a:r>
              <a:t>Detroit Entertainment News</a:t>
            </a:r>
          </a:p>
        </p:txBody>
      </p:sp>
      <p:pic>
        <p:nvPicPr>
          <p:cNvPr id="152" name="Image 0" descr="Image 0"/>
          <p:cNvPicPr>
            <a:picLocks noChangeAspect="1"/>
          </p:cNvPicPr>
          <p:nvPr/>
        </p:nvPicPr>
        <p:blipFill>
          <a:blip r:embed="rId2">
            <a:extLst/>
          </a:blip>
          <a:stretch>
            <a:fillRect/>
          </a:stretch>
        </p:blipFill>
        <p:spPr>
          <a:xfrm>
            <a:off x="758308" y="1931551"/>
            <a:ext cx="4190764" cy="2590087"/>
          </a:xfrm>
          <a:prstGeom prst="rect">
            <a:avLst/>
          </a:prstGeom>
          <a:ln w="12700">
            <a:miter lim="400000"/>
          </a:ln>
        </p:spPr>
      </p:pic>
      <p:sp>
        <p:nvSpPr>
          <p:cNvPr id="153" name="Text 1"/>
          <p:cNvSpPr txBox="1"/>
          <p:nvPr/>
        </p:nvSpPr>
        <p:spPr>
          <a:xfrm>
            <a:off x="758308" y="4738211"/>
            <a:ext cx="4190764" cy="7043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800"/>
              </a:lnSpc>
              <a:defRPr sz="2200">
                <a:solidFill>
                  <a:srgbClr val="FFE5E5"/>
                </a:solidFill>
                <a:latin typeface="Dela Gothic One"/>
                <a:ea typeface="Dela Gothic One"/>
                <a:cs typeface="Dela Gothic One"/>
                <a:sym typeface="Dela Gothic One"/>
              </a:defRPr>
            </a:lvl1pPr>
          </a:lstStyle>
          <a:p>
            <a:pPr/>
            <a:r>
              <a:t>Motown Museum Expansion Coverage</a:t>
            </a:r>
          </a:p>
        </p:txBody>
      </p:sp>
      <p:sp>
        <p:nvSpPr>
          <p:cNvPr id="154" name="Text 2"/>
          <p:cNvSpPr txBox="1"/>
          <p:nvPr/>
        </p:nvSpPr>
        <p:spPr>
          <a:xfrm>
            <a:off x="758308" y="5580577"/>
            <a:ext cx="4190764" cy="13526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Exclusive footage of the ongoing Motown Museum expansion project, featuring interviews with project leaders and previews of new interactive exhibits.</a:t>
            </a:r>
          </a:p>
        </p:txBody>
      </p:sp>
      <p:sp>
        <p:nvSpPr>
          <p:cNvPr id="155" name="Text 3"/>
          <p:cNvSpPr txBox="1"/>
          <p:nvPr/>
        </p:nvSpPr>
        <p:spPr>
          <a:xfrm>
            <a:off x="758308" y="7097315"/>
            <a:ext cx="1116764" cy="3239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700"/>
              </a:lnSpc>
              <a:defRPr sz="1700" u="sng">
                <a:solidFill>
                  <a:srgbClr val="0563C1"/>
                </a:solidFill>
                <a:uFill>
                  <a:solidFill>
                    <a:srgbClr val="0563C1"/>
                  </a:solidFill>
                </a:uFill>
                <a:latin typeface="DM Sans"/>
                <a:ea typeface="DM Sans"/>
                <a:cs typeface="DM Sans"/>
                <a:sym typeface="DM Sans"/>
                <a:hlinkClick r:id="rId3"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3" invalidUrl="" action="" tgtFrame="" tooltip="" history="1" highlightClick="0" endSnd="0"/>
              </a:rPr>
              <a:t>Learn More</a:t>
            </a:r>
          </a:p>
        </p:txBody>
      </p:sp>
      <p:pic>
        <p:nvPicPr>
          <p:cNvPr id="156" name="Image 1" descr="Image 1"/>
          <p:cNvPicPr>
            <a:picLocks noChangeAspect="1"/>
          </p:cNvPicPr>
          <p:nvPr/>
        </p:nvPicPr>
        <p:blipFill>
          <a:blip r:embed="rId4">
            <a:extLst/>
          </a:blip>
          <a:stretch>
            <a:fillRect/>
          </a:stretch>
        </p:blipFill>
        <p:spPr>
          <a:xfrm>
            <a:off x="5219818" y="1931551"/>
            <a:ext cx="4190764" cy="2590087"/>
          </a:xfrm>
          <a:prstGeom prst="rect">
            <a:avLst/>
          </a:prstGeom>
          <a:ln w="12700">
            <a:miter lim="400000"/>
          </a:ln>
        </p:spPr>
      </p:pic>
      <p:sp>
        <p:nvSpPr>
          <p:cNvPr id="157" name="Text 4"/>
          <p:cNvSpPr txBox="1"/>
          <p:nvPr/>
        </p:nvSpPr>
        <p:spPr>
          <a:xfrm>
            <a:off x="5219818" y="4738211"/>
            <a:ext cx="4190763" cy="3487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800"/>
              </a:lnSpc>
              <a:defRPr sz="2200">
                <a:solidFill>
                  <a:srgbClr val="FFE5E5"/>
                </a:solidFill>
                <a:latin typeface="Dela Gothic One"/>
                <a:ea typeface="Dela Gothic One"/>
                <a:cs typeface="Dela Gothic One"/>
                <a:sym typeface="Dela Gothic One"/>
              </a:defRPr>
            </a:lvl1pPr>
          </a:lstStyle>
          <a:p>
            <a:pPr/>
            <a:r>
              <a:t>Detroit Jazz Festival Highlights</a:t>
            </a:r>
          </a:p>
        </p:txBody>
      </p:sp>
      <p:sp>
        <p:nvSpPr>
          <p:cNvPr id="158" name="Text 5"/>
          <p:cNvSpPr txBox="1"/>
          <p:nvPr/>
        </p:nvSpPr>
        <p:spPr>
          <a:xfrm>
            <a:off x="5219818" y="5580577"/>
            <a:ext cx="4190763" cy="13526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Capture the magic of Detroit's premier jazz event with performance clips, artist interviews, and crowd reactions from this year's festival.</a:t>
            </a:r>
          </a:p>
        </p:txBody>
      </p:sp>
      <p:sp>
        <p:nvSpPr>
          <p:cNvPr id="159" name="Text 6"/>
          <p:cNvSpPr txBox="1"/>
          <p:nvPr/>
        </p:nvSpPr>
        <p:spPr>
          <a:xfrm>
            <a:off x="5219818" y="7097315"/>
            <a:ext cx="1116764" cy="3239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700"/>
              </a:lnSpc>
              <a:defRPr sz="1700" u="sng">
                <a:solidFill>
                  <a:srgbClr val="0563C1"/>
                </a:solidFill>
                <a:uFill>
                  <a:solidFill>
                    <a:srgbClr val="0563C1"/>
                  </a:solidFill>
                </a:uFill>
                <a:latin typeface="DM Sans"/>
                <a:ea typeface="DM Sans"/>
                <a:cs typeface="DM Sans"/>
                <a:sym typeface="DM Sans"/>
                <a:hlinkClick r:id="rId5"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5" invalidUrl="" action="" tgtFrame="" tooltip="" history="1" highlightClick="0" endSnd="0"/>
              </a:rPr>
              <a:t>Learn More</a:t>
            </a:r>
          </a:p>
        </p:txBody>
      </p:sp>
      <p:pic>
        <p:nvPicPr>
          <p:cNvPr id="160" name="Image 2" descr="Image 2"/>
          <p:cNvPicPr>
            <a:picLocks noChangeAspect="1"/>
          </p:cNvPicPr>
          <p:nvPr/>
        </p:nvPicPr>
        <p:blipFill>
          <a:blip r:embed="rId6">
            <a:extLst/>
          </a:blip>
          <a:stretch>
            <a:fillRect/>
          </a:stretch>
        </p:blipFill>
        <p:spPr>
          <a:xfrm>
            <a:off x="9681329" y="1931551"/>
            <a:ext cx="4190763" cy="2590087"/>
          </a:xfrm>
          <a:prstGeom prst="rect">
            <a:avLst/>
          </a:prstGeom>
          <a:ln w="12700">
            <a:miter lim="400000"/>
          </a:ln>
        </p:spPr>
      </p:pic>
      <p:sp>
        <p:nvSpPr>
          <p:cNvPr id="161" name="Text 7"/>
          <p:cNvSpPr txBox="1"/>
          <p:nvPr/>
        </p:nvSpPr>
        <p:spPr>
          <a:xfrm>
            <a:off x="9681329" y="4738211"/>
            <a:ext cx="4190763" cy="3487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800"/>
              </a:lnSpc>
              <a:defRPr sz="2200">
                <a:solidFill>
                  <a:srgbClr val="FFE5E5"/>
                </a:solidFill>
                <a:latin typeface="Dela Gothic One"/>
                <a:ea typeface="Dela Gothic One"/>
                <a:cs typeface="Dela Gothic One"/>
                <a:sym typeface="Dela Gothic One"/>
              </a:defRPr>
            </a:lvl1pPr>
          </a:lstStyle>
          <a:p>
            <a:pPr/>
            <a:r>
              <a:t>Electronic Music Showcase</a:t>
            </a:r>
          </a:p>
        </p:txBody>
      </p:sp>
      <p:sp>
        <p:nvSpPr>
          <p:cNvPr id="162" name="Text 8"/>
          <p:cNvSpPr txBox="1"/>
          <p:nvPr/>
        </p:nvSpPr>
        <p:spPr>
          <a:xfrm>
            <a:off x="9681329" y="5580577"/>
            <a:ext cx="4190763" cy="13526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Explore Detroit's influential electronic music scene with footage from recent underground events and interviews with pioneering DJs and producers.</a:t>
            </a:r>
          </a:p>
        </p:txBody>
      </p:sp>
      <p:sp>
        <p:nvSpPr>
          <p:cNvPr id="163" name="Text 9"/>
          <p:cNvSpPr txBox="1"/>
          <p:nvPr/>
        </p:nvSpPr>
        <p:spPr>
          <a:xfrm>
            <a:off x="9681329" y="7097315"/>
            <a:ext cx="1116764" cy="3239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700"/>
              </a:lnSpc>
              <a:defRPr sz="1700" u="sng">
                <a:solidFill>
                  <a:srgbClr val="0563C1"/>
                </a:solidFill>
                <a:uFill>
                  <a:solidFill>
                    <a:srgbClr val="0563C1"/>
                  </a:solidFill>
                </a:uFill>
                <a:latin typeface="DM Sans"/>
                <a:ea typeface="DM Sans"/>
                <a:cs typeface="DM Sans"/>
                <a:sym typeface="DM Sans"/>
                <a:hlinkClick r:id="rId7"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7" invalidUrl="" action="" tgtFrame="" tooltip="" history="1" highlightClick="0" endSnd="0"/>
              </a:rPr>
              <a:t>Learn More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ext 0"/>
          <p:cNvSpPr txBox="1"/>
          <p:nvPr/>
        </p:nvSpPr>
        <p:spPr>
          <a:xfrm>
            <a:off x="758308" y="677107"/>
            <a:ext cx="9019804" cy="6974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5600"/>
              </a:lnSpc>
              <a:defRPr sz="4400">
                <a:solidFill>
                  <a:srgbClr val="FAEBEB"/>
                </a:solidFill>
                <a:latin typeface="Dela Gothic One"/>
                <a:ea typeface="Dela Gothic One"/>
                <a:cs typeface="Dela Gothic One"/>
                <a:sym typeface="Dela Gothic One"/>
              </a:defRPr>
            </a:lvl1pPr>
          </a:lstStyle>
          <a:p>
            <a:pPr/>
            <a:r>
              <a:t>Upcoming Sporting Events in Detroit</a:t>
            </a:r>
          </a:p>
        </p:txBody>
      </p:sp>
      <p:pic>
        <p:nvPicPr>
          <p:cNvPr id="166" name="Image 0" descr="Image 0"/>
          <p:cNvPicPr>
            <a:picLocks noChangeAspect="1"/>
          </p:cNvPicPr>
          <p:nvPr/>
        </p:nvPicPr>
        <p:blipFill>
          <a:blip r:embed="rId2">
            <a:extLst/>
          </a:blip>
          <a:stretch>
            <a:fillRect/>
          </a:stretch>
        </p:blipFill>
        <p:spPr>
          <a:xfrm>
            <a:off x="758308" y="1823085"/>
            <a:ext cx="4190764" cy="2590087"/>
          </a:xfrm>
          <a:prstGeom prst="rect">
            <a:avLst/>
          </a:prstGeom>
          <a:ln w="12700">
            <a:miter lim="400000"/>
          </a:ln>
        </p:spPr>
      </p:pic>
      <p:sp>
        <p:nvSpPr>
          <p:cNvPr id="167" name="Text 1"/>
          <p:cNvSpPr txBox="1"/>
          <p:nvPr/>
        </p:nvSpPr>
        <p:spPr>
          <a:xfrm>
            <a:off x="758308" y="4629744"/>
            <a:ext cx="4190764" cy="34873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800"/>
              </a:lnSpc>
              <a:defRPr sz="2200" u="sng">
                <a:solidFill>
                  <a:srgbClr val="0563C1"/>
                </a:solidFill>
                <a:uFill>
                  <a:solidFill>
                    <a:srgbClr val="0563C1"/>
                  </a:solidFill>
                </a:uFill>
                <a:latin typeface="Dela Gothic One"/>
                <a:ea typeface="Dela Gothic One"/>
                <a:cs typeface="Dela Gothic One"/>
                <a:sym typeface="Dela Gothic One"/>
                <a:hlinkClick r:id="rId3"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3" invalidUrl="" action="" tgtFrame="" tooltip="" history="1" highlightClick="0" endSnd="0"/>
              </a:rPr>
              <a:t>Detroit Pistons Season Preview</a:t>
            </a:r>
          </a:p>
        </p:txBody>
      </p:sp>
      <p:sp>
        <p:nvSpPr>
          <p:cNvPr id="168" name="Text 2"/>
          <p:cNvSpPr txBox="1"/>
          <p:nvPr/>
        </p:nvSpPr>
        <p:spPr>
          <a:xfrm>
            <a:off x="758308" y="5472112"/>
            <a:ext cx="4190764" cy="16955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Get ready for an exciting NBA season! We preview the Detroit Pistons' upcoming games, key player matchups, and what to expect from the team this year. Don't miss out on the action!</a:t>
            </a:r>
          </a:p>
        </p:txBody>
      </p:sp>
      <p:pic>
        <p:nvPicPr>
          <p:cNvPr id="169" name="Image 1" descr="Image 1"/>
          <p:cNvPicPr>
            <a:picLocks noChangeAspect="1"/>
          </p:cNvPicPr>
          <p:nvPr/>
        </p:nvPicPr>
        <p:blipFill>
          <a:blip r:embed="rId4">
            <a:extLst/>
          </a:blip>
          <a:stretch>
            <a:fillRect/>
          </a:stretch>
        </p:blipFill>
        <p:spPr>
          <a:xfrm>
            <a:off x="5219818" y="1823085"/>
            <a:ext cx="4190764" cy="2590087"/>
          </a:xfrm>
          <a:prstGeom prst="rect">
            <a:avLst/>
          </a:prstGeom>
          <a:ln w="12700">
            <a:miter lim="400000"/>
          </a:ln>
        </p:spPr>
      </p:pic>
      <p:sp>
        <p:nvSpPr>
          <p:cNvPr id="170" name="Text 3"/>
          <p:cNvSpPr txBox="1"/>
          <p:nvPr/>
        </p:nvSpPr>
        <p:spPr>
          <a:xfrm>
            <a:off x="5219818" y="4629744"/>
            <a:ext cx="4190763" cy="34873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800"/>
              </a:lnSpc>
              <a:defRPr sz="2200" u="sng">
                <a:solidFill>
                  <a:srgbClr val="0563C1"/>
                </a:solidFill>
                <a:uFill>
                  <a:solidFill>
                    <a:srgbClr val="0563C1"/>
                  </a:solidFill>
                </a:uFill>
                <a:latin typeface="Dela Gothic One"/>
                <a:ea typeface="Dela Gothic One"/>
                <a:cs typeface="Dela Gothic One"/>
                <a:sym typeface="Dela Gothic One"/>
                <a:hlinkClick r:id="rId5"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5" invalidUrl="" action="" tgtFrame="" tooltip="" history="1" highlightClick="0" endSnd="0"/>
              </a:rPr>
              <a:t>Red Wings Hockey Highlights</a:t>
            </a:r>
          </a:p>
        </p:txBody>
      </p:sp>
      <p:sp>
        <p:nvSpPr>
          <p:cNvPr id="171" name="Text 4"/>
          <p:cNvSpPr txBox="1"/>
          <p:nvPr/>
        </p:nvSpPr>
        <p:spPr>
          <a:xfrm>
            <a:off x="5219818" y="5472112"/>
            <a:ext cx="4190763" cy="16955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Dive into the thrilling world of Detroit Red Wings hockey. We'll cover major games, player spotlights, and the team's journey through the NHL season. Witness the intensity on ice!</a:t>
            </a:r>
          </a:p>
        </p:txBody>
      </p:sp>
      <p:pic>
        <p:nvPicPr>
          <p:cNvPr id="172" name="Image 2" descr="Image 2"/>
          <p:cNvPicPr>
            <a:picLocks noChangeAspect="1"/>
          </p:cNvPicPr>
          <p:nvPr/>
        </p:nvPicPr>
        <p:blipFill>
          <a:blip r:embed="rId6">
            <a:extLst/>
          </a:blip>
          <a:stretch>
            <a:fillRect/>
          </a:stretch>
        </p:blipFill>
        <p:spPr>
          <a:xfrm>
            <a:off x="9681329" y="1823085"/>
            <a:ext cx="4190763" cy="2590087"/>
          </a:xfrm>
          <a:prstGeom prst="rect">
            <a:avLst/>
          </a:prstGeom>
          <a:ln w="12700">
            <a:miter lim="400000"/>
          </a:ln>
        </p:spPr>
      </p:pic>
      <p:sp>
        <p:nvSpPr>
          <p:cNvPr id="173" name="Text 5"/>
          <p:cNvSpPr txBox="1"/>
          <p:nvPr/>
        </p:nvSpPr>
        <p:spPr>
          <a:xfrm>
            <a:off x="9681329" y="4629744"/>
            <a:ext cx="4190763" cy="70433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800"/>
              </a:lnSpc>
              <a:defRPr sz="2200" u="sng">
                <a:solidFill>
                  <a:srgbClr val="0563C1"/>
                </a:solidFill>
                <a:uFill>
                  <a:solidFill>
                    <a:srgbClr val="0563C1"/>
                  </a:solidFill>
                </a:uFill>
                <a:latin typeface="Dela Gothic One"/>
                <a:ea typeface="Dela Gothic One"/>
                <a:cs typeface="Dela Gothic One"/>
                <a:sym typeface="Dela Gothic One"/>
                <a:hlinkClick r:id="rId7"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7" invalidUrl="" action="" tgtFrame="" tooltip="" history="1" highlightClick="0" endSnd="0"/>
              </a:rPr>
              <a:t>Local Sports &amp; Community Engagement</a:t>
            </a:r>
          </a:p>
        </p:txBody>
      </p:sp>
      <p:sp>
        <p:nvSpPr>
          <p:cNvPr id="174" name="Text 6"/>
          <p:cNvSpPr txBox="1"/>
          <p:nvPr/>
        </p:nvSpPr>
        <p:spPr>
          <a:xfrm>
            <a:off x="9681329" y="5472112"/>
            <a:ext cx="4190763" cy="16955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700"/>
              </a:lnSpc>
              <a:defRPr sz="1700">
                <a:solidFill>
                  <a:srgbClr val="FFE5E5"/>
                </a:solidFill>
                <a:latin typeface="DM Sans"/>
                <a:ea typeface="DM Sans"/>
                <a:cs typeface="DM Sans"/>
                <a:sym typeface="DM Sans"/>
              </a:defRPr>
            </a:lvl1pPr>
          </a:lstStyle>
          <a:p>
            <a:pPr/>
            <a:r>
              <a:t>Beyond the pros, discover Detroit's vibrant local sports scene. From high school championships to community leagues, we highlight how sports bring our city together. Get involved and support local talent!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Text 0"/>
          <p:cNvSpPr txBox="1"/>
          <p:nvPr/>
        </p:nvSpPr>
        <p:spPr>
          <a:xfrm>
            <a:off x="388024" y="304799"/>
            <a:ext cx="6055409" cy="34873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800"/>
              </a:lnSpc>
              <a:defRPr sz="2200">
                <a:solidFill>
                  <a:srgbClr val="FAEBEB"/>
                </a:solidFill>
                <a:latin typeface="Dela Gothic One"/>
                <a:ea typeface="Dela Gothic One"/>
                <a:cs typeface="Dela Gothic One"/>
                <a:sym typeface="Dela Gothic One"/>
              </a:defRPr>
            </a:lvl1pPr>
          </a:lstStyle>
          <a:p>
            <a:pPr/>
            <a:r>
              <a:t>Detroit's Local Music Spotlight: Emerging Talents</a:t>
            </a:r>
          </a:p>
        </p:txBody>
      </p:sp>
      <p:sp>
        <p:nvSpPr>
          <p:cNvPr id="177" name="Text 1"/>
          <p:cNvSpPr txBox="1"/>
          <p:nvPr/>
        </p:nvSpPr>
        <p:spPr>
          <a:xfrm>
            <a:off x="388024" y="891064"/>
            <a:ext cx="9164341" cy="15544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300"/>
              </a:lnSpc>
              <a:defRPr sz="800">
                <a:solidFill>
                  <a:srgbClr val="FFE5E5"/>
                </a:solidFill>
                <a:latin typeface="DM Sans"/>
                <a:ea typeface="DM Sans"/>
                <a:cs typeface="DM Sans"/>
                <a:sym typeface="DM Sans"/>
              </a:defRPr>
            </a:lvl1pPr>
          </a:lstStyle>
          <a:p>
            <a:pPr/>
            <a:r>
              <a:t>Discover the incredible artistry blossoming right here in Detroit. We're shining a light on local musicians who are shaping the city's diverse and dynamic soundscape, from jazz to techno, R&amp;B, and hip-hop.</a:t>
            </a:r>
          </a:p>
        </p:txBody>
      </p:sp>
      <p:pic>
        <p:nvPicPr>
          <p:cNvPr id="178" name="Image 0" descr="Image 0"/>
          <p:cNvPicPr>
            <a:picLocks noChangeAspect="1"/>
          </p:cNvPicPr>
          <p:nvPr/>
        </p:nvPicPr>
        <p:blipFill>
          <a:blip r:embed="rId2">
            <a:extLst/>
          </a:blip>
          <a:stretch>
            <a:fillRect/>
          </a:stretch>
        </p:blipFill>
        <p:spPr>
          <a:xfrm>
            <a:off x="388025" y="1193005"/>
            <a:ext cx="4525804" cy="2797137"/>
          </a:xfrm>
          <a:prstGeom prst="rect">
            <a:avLst/>
          </a:prstGeom>
          <a:ln w="12700">
            <a:miter lim="400000"/>
          </a:ln>
        </p:spPr>
      </p:pic>
      <p:sp>
        <p:nvSpPr>
          <p:cNvPr id="179" name="Text 2"/>
          <p:cNvSpPr txBox="1"/>
          <p:nvPr/>
        </p:nvSpPr>
        <p:spPr>
          <a:xfrm>
            <a:off x="388025" y="4100988"/>
            <a:ext cx="1385212" cy="1743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400"/>
              </a:lnSpc>
              <a:defRPr sz="1100">
                <a:solidFill>
                  <a:srgbClr val="FFE5E5"/>
                </a:solidFill>
                <a:latin typeface="Dela Gothic One"/>
                <a:ea typeface="Dela Gothic One"/>
                <a:cs typeface="Dela Gothic One"/>
                <a:sym typeface="Dela Gothic One"/>
              </a:defRPr>
            </a:lvl1pPr>
          </a:lstStyle>
          <a:p>
            <a:pPr/>
            <a:r>
              <a:t>Jasmine "Jazz" Evans</a:t>
            </a:r>
          </a:p>
        </p:txBody>
      </p:sp>
      <p:sp>
        <p:nvSpPr>
          <p:cNvPr id="180" name="Text 3"/>
          <p:cNvSpPr txBox="1"/>
          <p:nvPr/>
        </p:nvSpPr>
        <p:spPr>
          <a:xfrm>
            <a:off x="388025" y="4349710"/>
            <a:ext cx="4525804" cy="32054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300"/>
              </a:lnSpc>
              <a:defRPr sz="800">
                <a:solidFill>
                  <a:srgbClr val="FFE5E5"/>
                </a:solidFill>
                <a:latin typeface="DM Sans"/>
                <a:ea typeface="DM Sans"/>
                <a:cs typeface="DM Sans"/>
                <a:sym typeface="DM Sans"/>
              </a:defRPr>
            </a:lvl1pPr>
          </a:lstStyle>
          <a:p>
            <a:pPr/>
            <a:r>
              <a:t>A rising star in Detroit's jazz scene, Jasmine's soulful saxophone melodies and improvisational flair evoke the city's rich musical heritage while pushing contemporary boundaries.</a:t>
            </a:r>
          </a:p>
        </p:txBody>
      </p:sp>
      <p:sp>
        <p:nvSpPr>
          <p:cNvPr id="181" name="Text 4"/>
          <p:cNvSpPr txBox="1"/>
          <p:nvPr/>
        </p:nvSpPr>
        <p:spPr>
          <a:xfrm>
            <a:off x="388025" y="4947999"/>
            <a:ext cx="920602" cy="15544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300"/>
              </a:lnSpc>
              <a:defRPr sz="800" u="sng">
                <a:solidFill>
                  <a:srgbClr val="0563C1"/>
                </a:solidFill>
                <a:uFill>
                  <a:solidFill>
                    <a:srgbClr val="0563C1"/>
                  </a:solidFill>
                </a:uFill>
                <a:latin typeface="DM Sans"/>
                <a:ea typeface="DM Sans"/>
                <a:cs typeface="DM Sans"/>
                <a:sym typeface="DM Sans"/>
                <a:hlinkClick r:id="rId3"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3" invalidUrl="" action="" tgtFrame="" tooltip="" history="1" highlightClick="0" endSnd="0"/>
              </a:rPr>
              <a:t>Visit Artist's Website</a:t>
            </a:r>
          </a:p>
        </p:txBody>
      </p:sp>
      <p:pic>
        <p:nvPicPr>
          <p:cNvPr id="182" name="Image 1" descr="Image 1"/>
          <p:cNvPicPr>
            <a:picLocks noChangeAspect="1"/>
          </p:cNvPicPr>
          <p:nvPr/>
        </p:nvPicPr>
        <p:blipFill>
          <a:blip r:embed="rId4">
            <a:extLst/>
          </a:blip>
          <a:stretch>
            <a:fillRect/>
          </a:stretch>
        </p:blipFill>
        <p:spPr>
          <a:xfrm>
            <a:off x="5052297" y="1193005"/>
            <a:ext cx="4525805" cy="2797137"/>
          </a:xfrm>
          <a:prstGeom prst="rect">
            <a:avLst/>
          </a:prstGeom>
          <a:ln w="12700">
            <a:miter lim="400000"/>
          </a:ln>
        </p:spPr>
      </p:pic>
      <p:sp>
        <p:nvSpPr>
          <p:cNvPr id="183" name="Text 5"/>
          <p:cNvSpPr txBox="1"/>
          <p:nvPr/>
        </p:nvSpPr>
        <p:spPr>
          <a:xfrm>
            <a:off x="5052297" y="4100988"/>
            <a:ext cx="672593" cy="1743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400"/>
              </a:lnSpc>
              <a:defRPr sz="1100">
                <a:solidFill>
                  <a:srgbClr val="FFE5E5"/>
                </a:solidFill>
                <a:latin typeface="Dela Gothic One"/>
                <a:ea typeface="Dela Gothic One"/>
                <a:cs typeface="Dela Gothic One"/>
                <a:sym typeface="Dela Gothic One"/>
              </a:defRPr>
            </a:lvl1pPr>
          </a:lstStyle>
          <a:p>
            <a:pPr/>
            <a:r>
              <a:t>DJ Cypher</a:t>
            </a:r>
          </a:p>
        </p:txBody>
      </p:sp>
      <p:sp>
        <p:nvSpPr>
          <p:cNvPr id="184" name="Text 6"/>
          <p:cNvSpPr txBox="1"/>
          <p:nvPr/>
        </p:nvSpPr>
        <p:spPr>
          <a:xfrm>
            <a:off x="5052297" y="4349710"/>
            <a:ext cx="4525805" cy="32054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300"/>
              </a:lnSpc>
              <a:defRPr sz="800">
                <a:solidFill>
                  <a:srgbClr val="FFE5E5"/>
                </a:solidFill>
                <a:latin typeface="DM Sans"/>
                <a:ea typeface="DM Sans"/>
                <a:cs typeface="DM Sans"/>
                <a:sym typeface="DM Sans"/>
              </a:defRPr>
            </a:lvl1pPr>
          </a:lstStyle>
          <a:p>
            <a:pPr/>
            <a:r>
              <a:t>Known for her groundbreaking techno beats and electrifying live sets, DJ Cypher is a driving force in keeping Detroit's electronic music legacy vibrant and innovative.</a:t>
            </a:r>
          </a:p>
        </p:txBody>
      </p:sp>
      <p:sp>
        <p:nvSpPr>
          <p:cNvPr id="185" name="Text 7"/>
          <p:cNvSpPr txBox="1"/>
          <p:nvPr/>
        </p:nvSpPr>
        <p:spPr>
          <a:xfrm>
            <a:off x="5052297" y="4770714"/>
            <a:ext cx="920602" cy="15544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300"/>
              </a:lnSpc>
              <a:defRPr sz="800" u="sng">
                <a:solidFill>
                  <a:srgbClr val="0563C1"/>
                </a:solidFill>
                <a:uFill>
                  <a:solidFill>
                    <a:srgbClr val="0563C1"/>
                  </a:solidFill>
                </a:uFill>
                <a:latin typeface="DM Sans"/>
                <a:ea typeface="DM Sans"/>
                <a:cs typeface="DM Sans"/>
                <a:sym typeface="DM Sans"/>
                <a:hlinkClick r:id="rId5"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5" invalidUrl="" action="" tgtFrame="" tooltip="" history="1" highlightClick="0" endSnd="0"/>
              </a:rPr>
              <a:t>Visit Artist's Website</a:t>
            </a:r>
          </a:p>
        </p:txBody>
      </p:sp>
      <p:pic>
        <p:nvPicPr>
          <p:cNvPr id="186" name="Image 2" descr="Image 2"/>
          <p:cNvPicPr>
            <a:picLocks noChangeAspect="1"/>
          </p:cNvPicPr>
          <p:nvPr/>
        </p:nvPicPr>
        <p:blipFill>
          <a:blip r:embed="rId6">
            <a:extLst/>
          </a:blip>
          <a:stretch>
            <a:fillRect/>
          </a:stretch>
        </p:blipFill>
        <p:spPr>
          <a:xfrm>
            <a:off x="9716572" y="1193005"/>
            <a:ext cx="4525805" cy="2797137"/>
          </a:xfrm>
          <a:prstGeom prst="rect">
            <a:avLst/>
          </a:prstGeom>
          <a:ln w="12700">
            <a:miter lim="400000"/>
          </a:ln>
        </p:spPr>
      </p:pic>
      <p:sp>
        <p:nvSpPr>
          <p:cNvPr id="187" name="Text 8"/>
          <p:cNvSpPr txBox="1"/>
          <p:nvPr/>
        </p:nvSpPr>
        <p:spPr>
          <a:xfrm>
            <a:off x="9716572" y="4100988"/>
            <a:ext cx="1416249" cy="1743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400"/>
              </a:lnSpc>
              <a:defRPr sz="1100">
                <a:solidFill>
                  <a:srgbClr val="FFE5E5"/>
                </a:solidFill>
                <a:latin typeface="Dela Gothic One"/>
                <a:ea typeface="Dela Gothic One"/>
                <a:cs typeface="Dela Gothic One"/>
                <a:sym typeface="Dela Gothic One"/>
              </a:defRPr>
            </a:lvl1pPr>
          </a:lstStyle>
          <a:p>
            <a:pPr/>
            <a:r>
              <a:t>Marcus "Motown" King</a:t>
            </a:r>
          </a:p>
        </p:txBody>
      </p:sp>
      <p:sp>
        <p:nvSpPr>
          <p:cNvPr id="188" name="Text 9"/>
          <p:cNvSpPr txBox="1"/>
          <p:nvPr/>
        </p:nvSpPr>
        <p:spPr>
          <a:xfrm>
            <a:off x="9716572" y="4349710"/>
            <a:ext cx="4525805" cy="32054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300"/>
              </a:lnSpc>
              <a:defRPr sz="800">
                <a:solidFill>
                  <a:srgbClr val="FFE5E5"/>
                </a:solidFill>
                <a:latin typeface="DM Sans"/>
                <a:ea typeface="DM Sans"/>
                <a:cs typeface="DM Sans"/>
                <a:sym typeface="DM Sans"/>
              </a:defRPr>
            </a:lvl1pPr>
          </a:lstStyle>
          <a:p>
            <a:pPr/>
            <a:r>
              <a:t>Marcus's powerful vocals and heartfelt lyrics blend classic R&amp;B with modern soul, creating a sound that resonates with audiences and pays homage to Detroit's legendary sound.</a:t>
            </a:r>
          </a:p>
        </p:txBody>
      </p:sp>
      <p:sp>
        <p:nvSpPr>
          <p:cNvPr id="189" name="Text 10"/>
          <p:cNvSpPr txBox="1"/>
          <p:nvPr/>
        </p:nvSpPr>
        <p:spPr>
          <a:xfrm>
            <a:off x="9716572" y="4947999"/>
            <a:ext cx="920602" cy="15544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300"/>
              </a:lnSpc>
              <a:defRPr sz="800" u="sng">
                <a:solidFill>
                  <a:srgbClr val="0563C1"/>
                </a:solidFill>
                <a:uFill>
                  <a:solidFill>
                    <a:srgbClr val="0563C1"/>
                  </a:solidFill>
                </a:uFill>
                <a:latin typeface="DM Sans"/>
                <a:ea typeface="DM Sans"/>
                <a:cs typeface="DM Sans"/>
                <a:sym typeface="DM Sans"/>
                <a:hlinkClick r:id="rId7"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7" invalidUrl="" action="" tgtFrame="" tooltip="" history="1" highlightClick="0" endSnd="0"/>
              </a:rPr>
              <a:t>Visit Artist's Website</a:t>
            </a:r>
          </a:p>
        </p:txBody>
      </p:sp>
      <p:pic>
        <p:nvPicPr>
          <p:cNvPr id="190" name="Image 3" descr="Image 3"/>
          <p:cNvPicPr>
            <a:picLocks noChangeAspect="1"/>
          </p:cNvPicPr>
          <p:nvPr/>
        </p:nvPicPr>
        <p:blipFill>
          <a:blip r:embed="rId8">
            <a:extLst/>
          </a:blip>
          <a:stretch>
            <a:fillRect/>
          </a:stretch>
        </p:blipFill>
        <p:spPr>
          <a:xfrm>
            <a:off x="388025" y="5402341"/>
            <a:ext cx="4525804" cy="2797137"/>
          </a:xfrm>
          <a:prstGeom prst="rect">
            <a:avLst/>
          </a:prstGeom>
          <a:ln w="12700">
            <a:miter lim="400000"/>
          </a:ln>
        </p:spPr>
      </p:pic>
      <p:sp>
        <p:nvSpPr>
          <p:cNvPr id="191" name="Text 11"/>
          <p:cNvSpPr txBox="1"/>
          <p:nvPr/>
        </p:nvSpPr>
        <p:spPr>
          <a:xfrm>
            <a:off x="388025" y="8310323"/>
            <a:ext cx="636303" cy="1743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400"/>
              </a:lnSpc>
              <a:defRPr sz="1100">
                <a:solidFill>
                  <a:srgbClr val="FFE5E5"/>
                </a:solidFill>
                <a:latin typeface="Dela Gothic One"/>
                <a:ea typeface="Dela Gothic One"/>
                <a:cs typeface="Dela Gothic One"/>
                <a:sym typeface="Dela Gothic One"/>
              </a:defRPr>
            </a:lvl1pPr>
          </a:lstStyle>
          <a:p>
            <a:pPr/>
            <a:r>
              <a:t>Lyric Flow</a:t>
            </a:r>
          </a:p>
        </p:txBody>
      </p:sp>
      <p:sp>
        <p:nvSpPr>
          <p:cNvPr id="192" name="Text 12"/>
          <p:cNvSpPr txBox="1"/>
          <p:nvPr/>
        </p:nvSpPr>
        <p:spPr>
          <a:xfrm>
            <a:off x="388025" y="8559045"/>
            <a:ext cx="4525804" cy="32054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300"/>
              </a:lnSpc>
              <a:defRPr sz="800">
                <a:solidFill>
                  <a:srgbClr val="FFE5E5"/>
                </a:solidFill>
                <a:latin typeface="DM Sans"/>
                <a:ea typeface="DM Sans"/>
                <a:cs typeface="DM Sans"/>
                <a:sym typeface="DM Sans"/>
              </a:defRPr>
            </a:lvl1pPr>
          </a:lstStyle>
          <a:p>
            <a:pPr/>
            <a:r>
              <a:t>Lyric Flow delivers sharp, conscious lyrics over captivating beats, reflecting the real stories and vibrant culture of Detroit's streets with authenticity and raw talent.</a:t>
            </a:r>
          </a:p>
        </p:txBody>
      </p:sp>
      <p:sp>
        <p:nvSpPr>
          <p:cNvPr id="193" name="Text 13"/>
          <p:cNvSpPr txBox="1"/>
          <p:nvPr/>
        </p:nvSpPr>
        <p:spPr>
          <a:xfrm>
            <a:off x="388025" y="8980051"/>
            <a:ext cx="920602" cy="15544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300"/>
              </a:lnSpc>
              <a:defRPr sz="800" u="sng">
                <a:solidFill>
                  <a:srgbClr val="0563C1"/>
                </a:solidFill>
                <a:uFill>
                  <a:solidFill>
                    <a:srgbClr val="0563C1"/>
                  </a:solidFill>
                </a:uFill>
                <a:latin typeface="DM Sans"/>
                <a:ea typeface="DM Sans"/>
                <a:cs typeface="DM Sans"/>
                <a:sym typeface="DM Sans"/>
                <a:hlinkClick r:id="rId9" invalidUrl="" action="" tgtFrame="" tooltip="" history="1" highlightClick="0" endSnd="0"/>
              </a:defRPr>
            </a:lvl1pPr>
          </a:lstStyle>
          <a:p>
            <a:pPr>
              <a:defRPr>
                <a:solidFill>
                  <a:srgbClr val="C91313"/>
                </a:solidFill>
                <a:uFillTx/>
              </a:defRPr>
            </a:pPr>
            <a:r>
              <a:rPr>
                <a:solidFill>
                  <a:srgbClr val="0563C1"/>
                </a:solidFill>
                <a:uFill>
                  <a:solidFill>
                    <a:srgbClr val="0563C1"/>
                  </a:solidFill>
                </a:uFill>
                <a:hlinkClick r:id="rId9" invalidUrl="" action="" tgtFrame="" tooltip="" history="1" highlightClick="0" endSnd="0"/>
              </a:rPr>
              <a:t>Visit Artist's Website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ext 0"/>
          <p:cNvSpPr txBox="1"/>
          <p:nvPr/>
        </p:nvSpPr>
        <p:spPr>
          <a:xfrm>
            <a:off x="758308" y="928210"/>
            <a:ext cx="13113784" cy="14086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5600"/>
              </a:lnSpc>
              <a:defRPr sz="4400">
                <a:solidFill>
                  <a:srgbClr val="FAEBEB"/>
                </a:solidFill>
                <a:latin typeface="Dela Gothic One"/>
                <a:ea typeface="Dela Gothic One"/>
                <a:cs typeface="Dela Gothic One"/>
                <a:sym typeface="Dela Gothic One"/>
              </a:defRPr>
            </a:lvl1pPr>
          </a:lstStyle>
          <a:p>
            <a:pPr/>
            <a:r>
              <a:t>Get Connected: Social Media, Tickets, and V List Updates</a:t>
            </a:r>
          </a:p>
        </p:txBody>
      </p:sp>
      <p:pic>
        <p:nvPicPr>
          <p:cNvPr id="196" name="Image 0" descr="Image 0"/>
          <p:cNvPicPr>
            <a:picLocks noChangeAspect="1"/>
          </p:cNvPicPr>
          <p:nvPr/>
        </p:nvPicPr>
        <p:blipFill>
          <a:blip r:embed="rId2">
            <a:extLst/>
          </a:blip>
          <a:stretch>
            <a:fillRect/>
          </a:stretch>
        </p:blipFill>
        <p:spPr>
          <a:xfrm>
            <a:off x="758308" y="2922270"/>
            <a:ext cx="6292574" cy="3523775"/>
          </a:xfrm>
          <a:prstGeom prst="rect">
            <a:avLst/>
          </a:prstGeom>
          <a:ln w="12700">
            <a:miter lim="400000"/>
          </a:ln>
        </p:spPr>
      </p:pic>
      <p:sp>
        <p:nvSpPr>
          <p:cNvPr id="197" name="Text 1"/>
          <p:cNvSpPr txBox="1"/>
          <p:nvPr/>
        </p:nvSpPr>
        <p:spPr>
          <a:xfrm>
            <a:off x="7587139" y="2895124"/>
            <a:ext cx="3413523" cy="34873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800"/>
              </a:lnSpc>
              <a:defRPr sz="2200">
                <a:solidFill>
                  <a:srgbClr val="FAEBEB"/>
                </a:solidFill>
                <a:latin typeface="Dela Gothic One"/>
                <a:ea typeface="Dela Gothic One"/>
                <a:cs typeface="Dela Gothic One"/>
                <a:sym typeface="Dela Gothic One"/>
              </a:defRPr>
            </a:lvl1pPr>
          </a:lstStyle>
          <a:p>
            <a:pPr/>
            <a:r>
              <a:t>Follow V List Entertainment</a:t>
            </a:r>
          </a:p>
        </p:txBody>
      </p:sp>
      <p:sp>
        <p:nvSpPr>
          <p:cNvPr id="198" name="Text 2"/>
          <p:cNvSpPr txBox="1"/>
          <p:nvPr/>
        </p:nvSpPr>
        <p:spPr>
          <a:xfrm>
            <a:off x="7587139" y="3467932"/>
            <a:ext cx="2830650" cy="3239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342900" indent="-342900">
              <a:lnSpc>
                <a:spcPts val="2700"/>
              </a:lnSpc>
              <a:buSzPct val="100000"/>
              <a:buChar char="•"/>
              <a:defRPr sz="1700">
                <a:solidFill>
                  <a:srgbClr val="FFE5E5"/>
                </a:solidFill>
                <a:latin typeface="DM Sans"/>
                <a:ea typeface="DM Sans"/>
                <a:cs typeface="DM Sans"/>
                <a:sym typeface="DM Sans"/>
              </a:defRPr>
            </a:lvl1pPr>
          </a:lstStyle>
          <a:p>
            <a:pPr/>
            <a:r>
              <a:t>Instagram: @thevlistshow</a:t>
            </a:r>
          </a:p>
        </p:txBody>
      </p:sp>
      <p:sp>
        <p:nvSpPr>
          <p:cNvPr id="199" name="Text 3"/>
          <p:cNvSpPr txBox="1"/>
          <p:nvPr/>
        </p:nvSpPr>
        <p:spPr>
          <a:xfrm>
            <a:off x="7587139" y="3890367"/>
            <a:ext cx="2482553" cy="32397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342900" indent="-342900">
              <a:lnSpc>
                <a:spcPts val="2700"/>
              </a:lnSpc>
              <a:buSzPct val="100000"/>
              <a:buChar char="•"/>
              <a:defRPr sz="1700">
                <a:solidFill>
                  <a:srgbClr val="FFE5E5"/>
                </a:solidFill>
                <a:latin typeface="DM Sans"/>
                <a:ea typeface="DM Sans"/>
                <a:cs typeface="DM Sans"/>
                <a:sym typeface="DM Sans"/>
              </a:defRPr>
            </a:lvl1pPr>
          </a:lstStyle>
          <a:p>
            <a:pPr/>
            <a:r>
              <a:t>Twitter: @VListtvshow</a:t>
            </a:r>
          </a:p>
        </p:txBody>
      </p:sp>
      <p:sp>
        <p:nvSpPr>
          <p:cNvPr id="200" name="Text 4"/>
          <p:cNvSpPr txBox="1"/>
          <p:nvPr/>
        </p:nvSpPr>
        <p:spPr>
          <a:xfrm>
            <a:off x="7587139" y="4312801"/>
            <a:ext cx="2391892" cy="32397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342900" indent="-342900">
              <a:lnSpc>
                <a:spcPts val="2700"/>
              </a:lnSpc>
              <a:buSzPct val="100000"/>
              <a:buChar char="•"/>
              <a:defRPr sz="1700">
                <a:solidFill>
                  <a:srgbClr val="FFE5E5"/>
                </a:solidFill>
                <a:latin typeface="DM Sans"/>
                <a:ea typeface="DM Sans"/>
                <a:cs typeface="DM Sans"/>
                <a:sym typeface="DM Sans"/>
              </a:defRPr>
            </a:lvl1pPr>
          </a:lstStyle>
          <a:p>
            <a:pPr/>
            <a:r>
              <a:t>Facebook: The V List</a:t>
            </a:r>
          </a:p>
        </p:txBody>
      </p:sp>
      <p:sp>
        <p:nvSpPr>
          <p:cNvPr id="201" name="Text 5"/>
          <p:cNvSpPr txBox="1"/>
          <p:nvPr/>
        </p:nvSpPr>
        <p:spPr>
          <a:xfrm>
            <a:off x="7587139" y="4876086"/>
            <a:ext cx="2854450" cy="34873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800"/>
              </a:lnSpc>
              <a:defRPr sz="2200">
                <a:solidFill>
                  <a:srgbClr val="FAEBEB"/>
                </a:solidFill>
                <a:latin typeface="Dela Gothic One"/>
                <a:ea typeface="Dela Gothic One"/>
                <a:cs typeface="Dela Gothic One"/>
                <a:sym typeface="Dela Gothic One"/>
              </a:defRPr>
            </a:lvl1pPr>
          </a:lstStyle>
          <a:p>
            <a:pPr/>
            <a:r>
              <a:t>Bootsy Concert Details</a:t>
            </a:r>
          </a:p>
        </p:txBody>
      </p:sp>
      <p:sp>
        <p:nvSpPr>
          <p:cNvPr id="202" name="Text 6"/>
          <p:cNvSpPr txBox="1"/>
          <p:nvPr/>
        </p:nvSpPr>
        <p:spPr>
          <a:xfrm>
            <a:off x="7587139" y="5448894"/>
            <a:ext cx="3971609" cy="3239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342900" indent="-342900">
              <a:lnSpc>
                <a:spcPts val="2700"/>
              </a:lnSpc>
              <a:buSzPct val="100000"/>
              <a:buChar char="•"/>
              <a:defRPr sz="1700">
                <a:solidFill>
                  <a:srgbClr val="FFE5E5"/>
                </a:solidFill>
                <a:latin typeface="DM Sans"/>
                <a:ea typeface="DM Sans"/>
                <a:cs typeface="DM Sans"/>
                <a:sym typeface="DM Sans"/>
              </a:defRPr>
            </a:lvl1pPr>
          </a:lstStyle>
          <a:p>
            <a:pPr/>
            <a:r>
              <a:t>Tickets available now at musichall.org</a:t>
            </a:r>
          </a:p>
        </p:txBody>
      </p:sp>
      <p:sp>
        <p:nvSpPr>
          <p:cNvPr id="203" name="Text 7"/>
          <p:cNvSpPr txBox="1"/>
          <p:nvPr/>
        </p:nvSpPr>
        <p:spPr>
          <a:xfrm>
            <a:off x="7587139" y="5871328"/>
            <a:ext cx="5611522" cy="3239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342900" indent="-342900">
              <a:lnSpc>
                <a:spcPts val="2700"/>
              </a:lnSpc>
              <a:buSzPct val="100000"/>
              <a:buChar char="•"/>
              <a:defRPr sz="1700">
                <a:solidFill>
                  <a:srgbClr val="FFE5E5"/>
                </a:solidFill>
                <a:latin typeface="DM Sans"/>
                <a:ea typeface="DM Sans"/>
                <a:cs typeface="DM Sans"/>
                <a:sym typeface="DM Sans"/>
              </a:defRPr>
            </a:lvl1pPr>
          </a:lstStyle>
          <a:p>
            <a:pPr/>
            <a:r>
              <a:t>Q&amp;A session requires special pass - limited availability!</a:t>
            </a:r>
          </a:p>
        </p:txBody>
      </p:sp>
      <p:pic>
        <p:nvPicPr>
          <p:cNvPr id="204" name="Image 1" descr="Image 1">
            <a:hlinkClick r:id="rId3" invalidUrl="" action="" tgtFrame="" tooltip="" history="1" highlightClick="0" endSnd="0"/>
          </p:cNvPr>
          <p:cNvPicPr>
            <a:picLocks noChangeAspect="1"/>
          </p:cNvPicPr>
          <p:nvPr/>
        </p:nvPicPr>
        <p:blipFill>
          <a:blip r:embed="rId4">
            <a:extLst/>
          </a:blip>
          <a:stretch>
            <a:fillRect/>
          </a:stretch>
        </p:blipFill>
        <p:spPr>
          <a:xfrm>
            <a:off x="7587139" y="6461759"/>
            <a:ext cx="2690575" cy="595790"/>
          </a:xfrm>
          <a:prstGeom prst="rect">
            <a:avLst/>
          </a:prstGeom>
          <a:ln w="12700">
            <a:miter lim="400000"/>
          </a:ln>
        </p:spPr>
      </p:pic>
      <p:pic>
        <p:nvPicPr>
          <p:cNvPr id="205" name="Image 2" descr="Image 2">
            <a:hlinkClick r:id="rId3" invalidUrl="" action="" tgtFrame="" tooltip="" history="1" highlightClick="0" endSnd="0"/>
          </p:cNvPr>
          <p:cNvPicPr>
            <a:picLocks noChangeAspect="1"/>
          </p:cNvPicPr>
          <p:nvPr/>
        </p:nvPicPr>
        <p:blipFill>
          <a:blip r:embed="rId5">
            <a:extLst/>
          </a:blip>
          <a:stretch>
            <a:fillRect/>
          </a:stretch>
        </p:blipFill>
        <p:spPr>
          <a:xfrm>
            <a:off x="10385941" y="6461759"/>
            <a:ext cx="2593539" cy="59579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Text 0"/>
          <p:cNvSpPr txBox="1"/>
          <p:nvPr/>
        </p:nvSpPr>
        <p:spPr>
          <a:xfrm>
            <a:off x="642103" y="504467"/>
            <a:ext cx="7427728" cy="58851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4700"/>
              </a:lnSpc>
              <a:defRPr sz="3800">
                <a:solidFill>
                  <a:srgbClr val="FAEBEB"/>
                </a:solidFill>
                <a:latin typeface="Dela Gothic One"/>
                <a:ea typeface="Dela Gothic One"/>
                <a:cs typeface="Dela Gothic One"/>
                <a:sym typeface="Dela Gothic One"/>
              </a:defRPr>
            </a:lvl1pPr>
          </a:lstStyle>
          <a:p>
            <a:pPr/>
            <a:r>
              <a:t>Detroit's Rising Pop Culture Scene</a:t>
            </a:r>
          </a:p>
        </p:txBody>
      </p:sp>
      <p:pic>
        <p:nvPicPr>
          <p:cNvPr id="208" name="Image 0" descr="Image 0"/>
          <p:cNvPicPr>
            <a:picLocks noChangeAspect="1"/>
          </p:cNvPicPr>
          <p:nvPr/>
        </p:nvPicPr>
        <p:blipFill>
          <a:blip r:embed="rId2">
            <a:extLst/>
          </a:blip>
          <a:stretch>
            <a:fillRect/>
          </a:stretch>
        </p:blipFill>
        <p:spPr>
          <a:xfrm>
            <a:off x="642104" y="1589365"/>
            <a:ext cx="6449258" cy="4412575"/>
          </a:xfrm>
          <a:prstGeom prst="rect">
            <a:avLst/>
          </a:prstGeom>
          <a:ln w="12700">
            <a:miter lim="400000"/>
          </a:ln>
        </p:spPr>
      </p:pic>
      <p:sp>
        <p:nvSpPr>
          <p:cNvPr id="209" name="Text 1"/>
          <p:cNvSpPr txBox="1"/>
          <p:nvPr/>
        </p:nvSpPr>
        <p:spPr>
          <a:xfrm>
            <a:off x="642103" y="6208276"/>
            <a:ext cx="6449260" cy="5666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300"/>
              </a:lnSpc>
              <a:defRPr sz="1400">
                <a:solidFill>
                  <a:srgbClr val="FFE5E5"/>
                </a:solidFill>
                <a:latin typeface="DM Sans"/>
                <a:ea typeface="DM Sans"/>
                <a:cs typeface="DM Sans"/>
                <a:sym typeface="DM Sans"/>
              </a:defRPr>
            </a:pPr>
            <a:r>
              <a:t>The historic Fisher Theatre debuts </a:t>
            </a:r>
            <a:r>
              <a:rPr b="1"/>
              <a:t>"Motown: The Next Generation"</a:t>
            </a:r>
            <a:r>
              <a:t> this fall, celebrating Detroit's musical legacy with contemporary performers.</a:t>
            </a:r>
          </a:p>
        </p:txBody>
      </p:sp>
      <p:sp>
        <p:nvSpPr>
          <p:cNvPr id="210" name="Shape 2"/>
          <p:cNvSpPr/>
          <p:nvPr/>
        </p:nvSpPr>
        <p:spPr>
          <a:xfrm>
            <a:off x="7546657" y="1589365"/>
            <a:ext cx="412791" cy="412791"/>
          </a:xfrm>
          <a:prstGeom prst="roundRect">
            <a:avLst>
              <a:gd name="adj" fmla="val 18669"/>
            </a:avLst>
          </a:prstGeom>
          <a:solidFill>
            <a:srgbClr val="740B0B"/>
          </a:solidFill>
          <a:ln w="7620">
            <a:solidFill>
              <a:srgbClr val="8D2424"/>
            </a:solidFill>
          </a:ln>
        </p:spPr>
        <p:txBody>
          <a:bodyPr lIns="45719" rIns="45719"/>
          <a:lstStyle/>
          <a:p>
            <a:pPr/>
          </a:p>
        </p:txBody>
      </p:sp>
      <p:sp>
        <p:nvSpPr>
          <p:cNvPr id="211" name="Text 3"/>
          <p:cNvSpPr txBox="1"/>
          <p:nvPr/>
        </p:nvSpPr>
        <p:spPr>
          <a:xfrm>
            <a:off x="8142923" y="1652348"/>
            <a:ext cx="2386348" cy="28917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300"/>
              </a:lnSpc>
              <a:defRPr sz="1900">
                <a:solidFill>
                  <a:srgbClr val="FFE5E5"/>
                </a:solidFill>
                <a:latin typeface="Dela Gothic One"/>
                <a:ea typeface="Dela Gothic One"/>
                <a:cs typeface="Dela Gothic One"/>
                <a:sym typeface="Dela Gothic One"/>
              </a:defRPr>
            </a:lvl1pPr>
          </a:lstStyle>
          <a:p>
            <a:pPr/>
            <a:r>
              <a:t>Film Production Boom</a:t>
            </a:r>
          </a:p>
        </p:txBody>
      </p:sp>
      <p:sp>
        <p:nvSpPr>
          <p:cNvPr id="212" name="Text 4"/>
          <p:cNvSpPr txBox="1"/>
          <p:nvPr/>
        </p:nvSpPr>
        <p:spPr>
          <a:xfrm>
            <a:off x="8142923" y="2137648"/>
            <a:ext cx="5852994" cy="5666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300"/>
              </a:lnSpc>
              <a:defRPr sz="1400">
                <a:solidFill>
                  <a:srgbClr val="FFE5E5"/>
                </a:solidFill>
                <a:latin typeface="DM Sans"/>
                <a:ea typeface="DM Sans"/>
                <a:cs typeface="DM Sans"/>
                <a:sym typeface="DM Sans"/>
              </a:defRPr>
            </a:pPr>
            <a:r>
              <a:t>HBO's new drama series </a:t>
            </a:r>
            <a:r>
              <a:rPr b="1"/>
              <a:t>"Motor City Rising"</a:t>
            </a:r>
            <a:r>
              <a:t> begins filming in Eastern Market and Corktown districts this month.</a:t>
            </a:r>
          </a:p>
        </p:txBody>
      </p:sp>
      <p:sp>
        <p:nvSpPr>
          <p:cNvPr id="213" name="Shape 5"/>
          <p:cNvSpPr/>
          <p:nvPr/>
        </p:nvSpPr>
        <p:spPr>
          <a:xfrm>
            <a:off x="7546657" y="3091576"/>
            <a:ext cx="412791" cy="412792"/>
          </a:xfrm>
          <a:prstGeom prst="roundRect">
            <a:avLst>
              <a:gd name="adj" fmla="val 18669"/>
            </a:avLst>
          </a:prstGeom>
          <a:solidFill>
            <a:srgbClr val="740B0B"/>
          </a:solidFill>
          <a:ln w="7620">
            <a:solidFill>
              <a:srgbClr val="8D2424"/>
            </a:solidFill>
          </a:ln>
        </p:spPr>
        <p:txBody>
          <a:bodyPr lIns="45719" rIns="45719"/>
          <a:lstStyle/>
          <a:p>
            <a:pPr/>
          </a:p>
        </p:txBody>
      </p:sp>
      <p:sp>
        <p:nvSpPr>
          <p:cNvPr id="214" name="Text 6"/>
          <p:cNvSpPr txBox="1"/>
          <p:nvPr/>
        </p:nvSpPr>
        <p:spPr>
          <a:xfrm>
            <a:off x="8142923" y="3154560"/>
            <a:ext cx="2342047" cy="28917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300"/>
              </a:lnSpc>
              <a:defRPr sz="1900">
                <a:solidFill>
                  <a:srgbClr val="FFE5E5"/>
                </a:solidFill>
                <a:latin typeface="Dela Gothic One"/>
                <a:ea typeface="Dela Gothic One"/>
                <a:cs typeface="Dela Gothic One"/>
                <a:sym typeface="Dela Gothic One"/>
              </a:defRPr>
            </a:lvl1pPr>
          </a:lstStyle>
          <a:p>
            <a:pPr/>
            <a:r>
              <a:t>Detroit Public Theatre</a:t>
            </a:r>
          </a:p>
        </p:txBody>
      </p:sp>
      <p:sp>
        <p:nvSpPr>
          <p:cNvPr id="215" name="Text 7"/>
          <p:cNvSpPr txBox="1"/>
          <p:nvPr/>
        </p:nvSpPr>
        <p:spPr>
          <a:xfrm>
            <a:off x="8142923" y="3639860"/>
            <a:ext cx="5852994" cy="5666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300"/>
              </a:lnSpc>
              <a:defRPr sz="1400">
                <a:solidFill>
                  <a:srgbClr val="FFE5E5"/>
                </a:solidFill>
                <a:latin typeface="DM Sans"/>
                <a:ea typeface="DM Sans"/>
                <a:cs typeface="DM Sans"/>
                <a:sym typeface="DM Sans"/>
              </a:defRPr>
            </a:pPr>
            <a:r>
              <a:t>World premiere of Pulitzer finalist Dominique Morisseau's latest play </a:t>
            </a:r>
            <a:r>
              <a:rPr b="1"/>
              <a:t>"Midnight Oil"</a:t>
            </a:r>
            <a:r>
              <a:t> exploring Detroit's industrial history.</a:t>
            </a:r>
          </a:p>
        </p:txBody>
      </p:sp>
      <p:sp>
        <p:nvSpPr>
          <p:cNvPr id="216" name="Shape 8"/>
          <p:cNvSpPr/>
          <p:nvPr/>
        </p:nvSpPr>
        <p:spPr>
          <a:xfrm>
            <a:off x="7546657" y="4593787"/>
            <a:ext cx="412791" cy="412791"/>
          </a:xfrm>
          <a:prstGeom prst="roundRect">
            <a:avLst>
              <a:gd name="adj" fmla="val 18669"/>
            </a:avLst>
          </a:prstGeom>
          <a:solidFill>
            <a:srgbClr val="740B0B"/>
          </a:solidFill>
          <a:ln w="7620">
            <a:solidFill>
              <a:srgbClr val="8D2424"/>
            </a:solidFill>
          </a:ln>
        </p:spPr>
        <p:txBody>
          <a:bodyPr lIns="45719" rIns="45719"/>
          <a:lstStyle/>
          <a:p>
            <a:pPr/>
          </a:p>
        </p:txBody>
      </p:sp>
      <p:sp>
        <p:nvSpPr>
          <p:cNvPr id="217" name="Text 9"/>
          <p:cNvSpPr txBox="1"/>
          <p:nvPr/>
        </p:nvSpPr>
        <p:spPr>
          <a:xfrm>
            <a:off x="8142923" y="4656773"/>
            <a:ext cx="1621917" cy="2891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300"/>
              </a:lnSpc>
              <a:defRPr sz="1900">
                <a:solidFill>
                  <a:srgbClr val="FFE5E5"/>
                </a:solidFill>
                <a:latin typeface="Dela Gothic One"/>
                <a:ea typeface="Dela Gothic One"/>
                <a:cs typeface="Dela Gothic One"/>
                <a:sym typeface="Dela Gothic One"/>
              </a:defRPr>
            </a:lvl1pPr>
          </a:lstStyle>
          <a:p>
            <a:pPr/>
            <a:r>
              <a:t>Cinema Detroit</a:t>
            </a:r>
          </a:p>
        </p:txBody>
      </p:sp>
      <p:sp>
        <p:nvSpPr>
          <p:cNvPr id="218" name="Text 10"/>
          <p:cNvSpPr txBox="1"/>
          <p:nvPr/>
        </p:nvSpPr>
        <p:spPr>
          <a:xfrm>
            <a:off x="8142923" y="5142071"/>
            <a:ext cx="5852994" cy="5666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300"/>
              </a:lnSpc>
              <a:defRPr sz="1400">
                <a:solidFill>
                  <a:srgbClr val="FFE5E5"/>
                </a:solidFill>
                <a:latin typeface="DM Sans"/>
                <a:ea typeface="DM Sans"/>
                <a:cs typeface="DM Sans"/>
                <a:sym typeface="DM Sans"/>
              </a:defRPr>
            </a:lvl1pPr>
          </a:lstStyle>
          <a:p>
            <a:pPr/>
            <a:r>
              <a:t>Hosting the Michigan Independent Film Festival featuring 30+ films from local filmmakers with special Q&amp;A sessions.</a:t>
            </a:r>
          </a:p>
        </p:txBody>
      </p:sp>
      <p:sp>
        <p:nvSpPr>
          <p:cNvPr id="219" name="Text 11"/>
          <p:cNvSpPr txBox="1"/>
          <p:nvPr/>
        </p:nvSpPr>
        <p:spPr>
          <a:xfrm>
            <a:off x="642104" y="7166609"/>
            <a:ext cx="13346192" cy="5666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300"/>
              </a:lnSpc>
              <a:defRPr sz="1400">
                <a:solidFill>
                  <a:srgbClr val="FFE5E5"/>
                </a:solidFill>
                <a:latin typeface="DM Sans"/>
                <a:ea typeface="DM Sans"/>
                <a:cs typeface="DM Sans"/>
                <a:sym typeface="DM Sans"/>
              </a:defRPr>
            </a:pPr>
            <a:r>
              <a:t>Don't miss the Detroit Institute of Arts' new immersive exhibition </a:t>
            </a:r>
            <a:r>
              <a:rPr b="1"/>
              <a:t>"Digital Detroit: Art in the Age of Technology"</a:t>
            </a:r>
            <a:r>
              <a:t> featuring interactive installations from renowned digital artists.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Text 0"/>
          <p:cNvSpPr txBox="1"/>
          <p:nvPr/>
        </p:nvSpPr>
        <p:spPr>
          <a:xfrm>
            <a:off x="497086" y="1616034"/>
            <a:ext cx="5499615" cy="45046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3600"/>
              </a:lnSpc>
              <a:defRPr sz="2900">
                <a:solidFill>
                  <a:srgbClr val="FAEBEB"/>
                </a:solidFill>
                <a:latin typeface="Dela Gothic One"/>
                <a:ea typeface="Dela Gothic One"/>
                <a:cs typeface="Dela Gothic One"/>
                <a:sym typeface="Dela Gothic One"/>
              </a:defRPr>
            </a:lvl1pPr>
          </a:lstStyle>
          <a:p>
            <a:pPr/>
            <a:r>
              <a:t>Behind the Scenes with the V List</a:t>
            </a:r>
          </a:p>
        </p:txBody>
      </p:sp>
      <p:sp>
        <p:nvSpPr>
          <p:cNvPr id="222" name="Text 1"/>
          <p:cNvSpPr txBox="1"/>
          <p:nvPr/>
        </p:nvSpPr>
        <p:spPr>
          <a:xfrm>
            <a:off x="497085" y="2438162"/>
            <a:ext cx="4220748" cy="27317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200"/>
              </a:lnSpc>
              <a:defRPr sz="1700">
                <a:solidFill>
                  <a:srgbClr val="FAEBEB"/>
                </a:solidFill>
                <a:latin typeface="Dela Gothic One"/>
                <a:ea typeface="Dela Gothic One"/>
                <a:cs typeface="Dela Gothic One"/>
                <a:sym typeface="Dela Gothic One"/>
              </a:defRPr>
            </a:lvl1pPr>
          </a:lstStyle>
          <a:p>
            <a:pPr/>
            <a:r>
              <a:t>Exclusive: Trey McKenney Meets The V List</a:t>
            </a:r>
          </a:p>
        </p:txBody>
      </p:sp>
      <p:sp>
        <p:nvSpPr>
          <p:cNvPr id="223" name="Text 2"/>
          <p:cNvSpPr txBox="1"/>
          <p:nvPr/>
        </p:nvSpPr>
        <p:spPr>
          <a:xfrm>
            <a:off x="497085" y="2860595"/>
            <a:ext cx="6644880" cy="4207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700"/>
              </a:lnSpc>
              <a:defRPr sz="1100">
                <a:solidFill>
                  <a:srgbClr val="FFE5E5"/>
                </a:solidFill>
                <a:latin typeface="DM Sans"/>
                <a:ea typeface="DM Sans"/>
                <a:cs typeface="DM Sans"/>
                <a:sym typeface="DM Sans"/>
              </a:defRPr>
            </a:pPr>
            <a:r>
              <a:t>The V List recently went behind the scenes at </a:t>
            </a:r>
            <a:r>
              <a:rPr b="1"/>
              <a:t>Crisler Arena</a:t>
            </a:r>
            <a:r>
              <a:t> in Ann Arbor to interview Michigan's newest basketball sensation, five-star freshman </a:t>
            </a:r>
            <a:r>
              <a:rPr b="1"/>
              <a:t>Trey McKenney</a:t>
            </a:r>
            <a:r>
              <a:t>.</a:t>
            </a:r>
          </a:p>
        </p:txBody>
      </p:sp>
      <p:sp>
        <p:nvSpPr>
          <p:cNvPr id="224" name="Shape 3"/>
          <p:cNvSpPr/>
          <p:nvPr/>
        </p:nvSpPr>
        <p:spPr>
          <a:xfrm>
            <a:off x="497085" y="3474720"/>
            <a:ext cx="319565" cy="319565"/>
          </a:xfrm>
          <a:prstGeom prst="roundRect">
            <a:avLst>
              <a:gd name="adj" fmla="val 18668"/>
            </a:avLst>
          </a:prstGeom>
          <a:solidFill>
            <a:srgbClr val="740B0B"/>
          </a:solidFill>
          <a:ln w="7620">
            <a:solidFill>
              <a:srgbClr val="8D2424"/>
            </a:solidFill>
          </a:ln>
        </p:spPr>
        <p:txBody>
          <a:bodyPr lIns="45719" rIns="45719"/>
          <a:lstStyle/>
          <a:p>
            <a:pPr/>
          </a:p>
        </p:txBody>
      </p:sp>
      <p:sp>
        <p:nvSpPr>
          <p:cNvPr id="225" name="Text 4"/>
          <p:cNvSpPr txBox="1"/>
          <p:nvPr/>
        </p:nvSpPr>
        <p:spPr>
          <a:xfrm>
            <a:off x="958691" y="3523536"/>
            <a:ext cx="882254" cy="22377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800"/>
              </a:lnSpc>
              <a:defRPr sz="1400">
                <a:solidFill>
                  <a:srgbClr val="FFE5E5"/>
                </a:solidFill>
                <a:latin typeface="Dela Gothic One"/>
                <a:ea typeface="Dela Gothic One"/>
                <a:cs typeface="Dela Gothic One"/>
                <a:sym typeface="Dela Gothic One"/>
              </a:defRPr>
            </a:lvl1pPr>
          </a:lstStyle>
          <a:p>
            <a:pPr/>
            <a:r>
              <a:t>Rising Star</a:t>
            </a:r>
          </a:p>
        </p:txBody>
      </p:sp>
      <p:sp>
        <p:nvSpPr>
          <p:cNvPr id="226" name="Text 5"/>
          <p:cNvSpPr txBox="1"/>
          <p:nvPr/>
        </p:nvSpPr>
        <p:spPr>
          <a:xfrm>
            <a:off x="958691" y="3899177"/>
            <a:ext cx="6183273" cy="4207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700"/>
              </a:lnSpc>
              <a:defRPr sz="1100">
                <a:solidFill>
                  <a:srgbClr val="FFE5E5"/>
                </a:solidFill>
                <a:latin typeface="DM Sans"/>
                <a:ea typeface="DM Sans"/>
                <a:cs typeface="DM Sans"/>
                <a:sym typeface="DM Sans"/>
              </a:defRPr>
            </a:lvl1pPr>
          </a:lstStyle>
          <a:p>
            <a:pPr/>
            <a:r>
              <a:t>McKenney, the highly-touted recruit from Michigan, discusses his decision to join the Wolverines and his expectations for the upcoming season.</a:t>
            </a:r>
          </a:p>
        </p:txBody>
      </p:sp>
      <p:sp>
        <p:nvSpPr>
          <p:cNvPr id="227" name="Shape 6"/>
          <p:cNvSpPr/>
          <p:nvPr/>
        </p:nvSpPr>
        <p:spPr>
          <a:xfrm>
            <a:off x="497085" y="4637602"/>
            <a:ext cx="319565" cy="319565"/>
          </a:xfrm>
          <a:prstGeom prst="roundRect">
            <a:avLst>
              <a:gd name="adj" fmla="val 18668"/>
            </a:avLst>
          </a:prstGeom>
          <a:solidFill>
            <a:srgbClr val="740B0B"/>
          </a:solidFill>
          <a:ln w="7620">
            <a:solidFill>
              <a:srgbClr val="8D2424"/>
            </a:solidFill>
          </a:ln>
        </p:spPr>
        <p:txBody>
          <a:bodyPr lIns="45719" rIns="45719"/>
          <a:lstStyle/>
          <a:p>
            <a:pPr/>
          </a:p>
        </p:txBody>
      </p:sp>
      <p:sp>
        <p:nvSpPr>
          <p:cNvPr id="228" name="Text 7"/>
          <p:cNvSpPr txBox="1"/>
          <p:nvPr/>
        </p:nvSpPr>
        <p:spPr>
          <a:xfrm>
            <a:off x="958691" y="4686418"/>
            <a:ext cx="1010829" cy="22377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800"/>
              </a:lnSpc>
              <a:defRPr sz="1400">
                <a:solidFill>
                  <a:srgbClr val="FFE5E5"/>
                </a:solidFill>
                <a:latin typeface="Dela Gothic One"/>
                <a:ea typeface="Dela Gothic One"/>
                <a:cs typeface="Dela Gothic One"/>
                <a:sym typeface="Dela Gothic One"/>
              </a:defRPr>
            </a:lvl1pPr>
          </a:lstStyle>
          <a:p>
            <a:pPr/>
            <a:r>
              <a:t>Campus Life</a:t>
            </a:r>
          </a:p>
        </p:txBody>
      </p:sp>
      <p:sp>
        <p:nvSpPr>
          <p:cNvPr id="229" name="Text 8"/>
          <p:cNvSpPr txBox="1"/>
          <p:nvPr/>
        </p:nvSpPr>
        <p:spPr>
          <a:xfrm>
            <a:off x="958691" y="5062061"/>
            <a:ext cx="6183273" cy="42074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700"/>
              </a:lnSpc>
              <a:defRPr sz="1100">
                <a:solidFill>
                  <a:srgbClr val="FFE5E5"/>
                </a:solidFill>
                <a:latin typeface="DM Sans"/>
                <a:ea typeface="DM Sans"/>
                <a:cs typeface="DM Sans"/>
                <a:sym typeface="DM Sans"/>
              </a:defRPr>
            </a:lvl1pPr>
          </a:lstStyle>
          <a:p>
            <a:pPr/>
            <a:r>
              <a:t>Get an exclusive look at McKenney's transition to college life and his early impressions of Michigan's basketball program.</a:t>
            </a:r>
          </a:p>
        </p:txBody>
      </p:sp>
      <p:pic>
        <p:nvPicPr>
          <p:cNvPr id="230" name="Image 0" descr="Image 0">
            <a:hlinkClick r:id="rId2" invalidUrl="" action="" tgtFrame="" tooltip="" history="1" highlightClick="0" endSnd="0"/>
          </p:cNvPr>
          <p:cNvPicPr>
            <a:picLocks noChangeAspect="1"/>
          </p:cNvPicPr>
          <p:nvPr/>
        </p:nvPicPr>
        <p:blipFill>
          <a:blip r:embed="rId3">
            <a:extLst/>
          </a:blip>
          <a:stretch>
            <a:fillRect/>
          </a:stretch>
        </p:blipFill>
        <p:spPr>
          <a:xfrm>
            <a:off x="497085" y="5676186"/>
            <a:ext cx="1902025" cy="390526"/>
          </a:xfrm>
          <a:prstGeom prst="rect">
            <a:avLst/>
          </a:prstGeom>
          <a:ln w="12700">
            <a:miter lim="400000"/>
          </a:ln>
        </p:spPr>
      </p:pic>
      <p:pic>
        <p:nvPicPr>
          <p:cNvPr id="231" name="Image 1" descr="Image 1"/>
          <p:cNvPicPr>
            <a:picLocks noChangeAspect="1"/>
          </p:cNvPicPr>
          <p:nvPr/>
        </p:nvPicPr>
        <p:blipFill>
          <a:blip r:embed="rId4">
            <a:extLst/>
          </a:blip>
          <a:stretch>
            <a:fillRect/>
          </a:stretch>
        </p:blipFill>
        <p:spPr>
          <a:xfrm>
            <a:off x="7503676" y="2433638"/>
            <a:ext cx="2134077" cy="2134077"/>
          </a:xfrm>
          <a:prstGeom prst="rect">
            <a:avLst/>
          </a:prstGeom>
          <a:ln w="12700">
            <a:miter lim="400000"/>
          </a:ln>
        </p:spPr>
      </p:pic>
      <p:pic>
        <p:nvPicPr>
          <p:cNvPr id="232" name="Image 2" descr="Image 2"/>
          <p:cNvPicPr>
            <a:picLocks noChangeAspect="1"/>
          </p:cNvPicPr>
          <p:nvPr/>
        </p:nvPicPr>
        <p:blipFill>
          <a:blip r:embed="rId5">
            <a:extLst/>
          </a:blip>
          <a:stretch>
            <a:fillRect/>
          </a:stretch>
        </p:blipFill>
        <p:spPr>
          <a:xfrm>
            <a:off x="9751338" y="2433638"/>
            <a:ext cx="2134196" cy="2134196"/>
          </a:xfrm>
          <a:prstGeom prst="rect">
            <a:avLst/>
          </a:prstGeom>
          <a:ln w="12700">
            <a:miter lim="400000"/>
          </a:ln>
        </p:spPr>
      </p:pic>
      <p:pic>
        <p:nvPicPr>
          <p:cNvPr id="233" name="Image 3" descr="Image 3"/>
          <p:cNvPicPr>
            <a:picLocks noChangeAspect="1"/>
          </p:cNvPicPr>
          <p:nvPr/>
        </p:nvPicPr>
        <p:blipFill>
          <a:blip r:embed="rId6">
            <a:extLst/>
          </a:blip>
          <a:stretch>
            <a:fillRect/>
          </a:stretch>
        </p:blipFill>
        <p:spPr>
          <a:xfrm>
            <a:off x="11999118" y="2433638"/>
            <a:ext cx="2134077" cy="2134077"/>
          </a:xfrm>
          <a:prstGeom prst="rect">
            <a:avLst/>
          </a:prstGeom>
          <a:ln w="12700">
            <a:miter lim="400000"/>
          </a:ln>
        </p:spPr>
      </p:pic>
      <p:sp>
        <p:nvSpPr>
          <p:cNvPr id="234" name="Text 9"/>
          <p:cNvSpPr txBox="1"/>
          <p:nvPr/>
        </p:nvSpPr>
        <p:spPr>
          <a:xfrm>
            <a:off x="7496055" y="4833103"/>
            <a:ext cx="6644879" cy="4207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700"/>
              </a:lnSpc>
              <a:defRPr sz="1100">
                <a:solidFill>
                  <a:srgbClr val="FFE5E5"/>
                </a:solidFill>
                <a:latin typeface="DM Sans"/>
                <a:ea typeface="DM Sans"/>
                <a:cs typeface="DM Sans"/>
                <a:sym typeface="DM Sans"/>
              </a:defRPr>
            </a:lvl1pPr>
          </a:lstStyle>
          <a:p>
            <a:pPr/>
            <a:r>
              <a:t>Catch the full segment featuring McKenney's personal journey and basketball aspirations on our website and all V List media platforms soon.</a:t>
            </a:r>
          </a:p>
        </p:txBody>
      </p:sp>
      <p:sp>
        <p:nvSpPr>
          <p:cNvPr id="235" name="Text 10"/>
          <p:cNvSpPr txBox="1"/>
          <p:nvPr/>
        </p:nvSpPr>
        <p:spPr>
          <a:xfrm>
            <a:off x="497085" y="6386274"/>
            <a:ext cx="10908142" cy="20484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1700"/>
              </a:lnSpc>
              <a:defRPr sz="1100">
                <a:solidFill>
                  <a:srgbClr val="FFE5E5"/>
                </a:solidFill>
                <a:latin typeface="DM Sans"/>
                <a:ea typeface="DM Sans"/>
                <a:cs typeface="DM Sans"/>
                <a:sym typeface="DM Sans"/>
              </a:defRPr>
            </a:pPr>
            <a:r>
              <a:t>The V List continues to bring you exclusive access to Detroit and Michigan's brightest talents. Visit </a:t>
            </a:r>
            <a:r>
              <a:rPr u="sng">
                <a:solidFill>
                  <a:srgbClr val="0563C1"/>
                </a:solidFill>
                <a:uFill>
                  <a:solidFill>
                    <a:srgbClr val="0563C1"/>
                  </a:solidFill>
                </a:uFill>
                <a:hlinkClick r:id="rId2" invalidUrl="" action="" tgtFrame="" tooltip="" history="1" highlightClick="0" endSnd="0"/>
              </a:rPr>
              <a:t>thevlistshow.com</a:t>
            </a:r>
            <a:r>
              <a:t> for more behind-the-scenes content and upcoming features.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000000"/>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